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Barlow" pitchFamily="2" charset="77"/>
      <p:regular r:id="rId13"/>
      <p:bold r:id="rId14"/>
      <p:italic r:id="rId15"/>
      <p:boldItalic r:id="rId16"/>
    </p:embeddedFont>
    <p:embeddedFont>
      <p:font typeface="Barlow Medium" pitchFamily="2" charset="77"/>
      <p:regular r:id="rId17"/>
      <p:italic r:id="rId18"/>
    </p:embeddedFont>
  </p:embeddedFontLst>
  <p:defaultTextStyle>
    <a:defPPr>
      <a:defRPr lang="en-Q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89"/>
    <p:restoredTop sz="94610"/>
  </p:normalViewPr>
  <p:slideViewPr>
    <p:cSldViewPr snapToGrid="0" snapToObjects="1">
      <p:cViewPr varScale="1">
        <p:scale>
          <a:sx n="119" d="100"/>
          <a:sy n="119" d="100"/>
        </p:scale>
        <p:origin x="232" y="3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3728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91718">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6874C8D-79BC-C5F1-183C-1E0A62B07DBE}"/>
              </a:ext>
            </a:extLst>
          </p:cNvPr>
          <p:cNvSpPr/>
          <p:nvPr/>
        </p:nvSpPr>
        <p:spPr>
          <a:xfrm>
            <a:off x="0" y="0"/>
            <a:ext cx="14630400" cy="8229600"/>
          </a:xfrm>
          <a:prstGeom prst="rect">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9452610" y="2491740"/>
            <a:ext cx="4869180" cy="3246120"/>
          </a:xfrm>
          <a:prstGeom prst="rect">
            <a:avLst/>
          </a:prstGeom>
        </p:spPr>
      </p:pic>
      <p:sp>
        <p:nvSpPr>
          <p:cNvPr id="4" name="Text 0"/>
          <p:cNvSpPr/>
          <p:nvPr/>
        </p:nvSpPr>
        <p:spPr>
          <a:xfrm>
            <a:off x="864037" y="1720096"/>
            <a:ext cx="7415927" cy="2838926"/>
          </a:xfrm>
          <a:prstGeom prst="rect">
            <a:avLst/>
          </a:prstGeom>
          <a:noFill/>
          <a:ln/>
        </p:spPr>
        <p:txBody>
          <a:bodyPr wrap="square" lIns="0" tIns="0" rIns="0" bIns="0" rtlCol="0" anchor="t"/>
          <a:lstStyle/>
          <a:p>
            <a:pPr marL="0" indent="0">
              <a:lnSpc>
                <a:spcPts val="7450"/>
              </a:lnSpc>
              <a:buNone/>
            </a:pPr>
            <a:r>
              <a:rPr lang="en-US" sz="5950" dirty="0">
                <a:solidFill>
                  <a:srgbClr val="FFFFFF"/>
                </a:solidFill>
                <a:latin typeface="Barlow Medium" pitchFamily="34" charset="0"/>
                <a:ea typeface="Barlow Medium" pitchFamily="34" charset="-122"/>
                <a:cs typeface="Barlow Medium" pitchFamily="34" charset="-120"/>
              </a:rPr>
              <a:t>وضع الأطفال في النزاعات المسلحة في السودان</a:t>
            </a:r>
            <a:endParaRPr lang="en-US" sz="5950" dirty="0"/>
          </a:p>
        </p:txBody>
      </p:sp>
      <p:sp>
        <p:nvSpPr>
          <p:cNvPr id="5" name="Text 1"/>
          <p:cNvSpPr/>
          <p:nvPr/>
        </p:nvSpPr>
        <p:spPr>
          <a:xfrm>
            <a:off x="864037" y="4929307"/>
            <a:ext cx="7415927" cy="1580198"/>
          </a:xfrm>
          <a:prstGeom prst="rect">
            <a:avLst/>
          </a:prstGeom>
          <a:noFill/>
          <a:ln/>
        </p:spPr>
        <p:txBody>
          <a:bodyPr wrap="square" lIns="0" tIns="0" rIns="0" bIns="0" rtlCol="0" anchor="t"/>
          <a:lstStyle/>
          <a:p>
            <a:pPr marL="0" indent="0">
              <a:lnSpc>
                <a:spcPts val="3100"/>
              </a:lnSpc>
              <a:buNone/>
            </a:pPr>
            <a:r>
              <a:rPr lang="en-US" sz="1900" dirty="0">
                <a:solidFill>
                  <a:srgbClr val="E5E0DF"/>
                </a:solidFill>
                <a:latin typeface="Barlow" pitchFamily="34" charset="0"/>
                <a:ea typeface="Barlow" pitchFamily="34" charset="-122"/>
                <a:cs typeface="Barlow" pitchFamily="34" charset="-120"/>
              </a:rPr>
              <a:t>تُعدّ حالة الأطفال في النزاعات المسلحة في السودان مأساويةً، حيث يتأثرون بشدة بالحروب والصراعات الداخلية. فُقدت آلاف الأرواح من الأطفال، واضطر الملايين إلى الفرار من منازلهم. تُواجه هذه الفئة العمرية تحديات هائلة، تشمل سوء التغذية والفقر وانتشار الأمراض.</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DD40E3D-F770-56D2-70F8-1DF364CD26E2}"/>
              </a:ext>
            </a:extLst>
          </p:cNvPr>
          <p:cNvSpPr/>
          <p:nvPr/>
        </p:nvSpPr>
        <p:spPr>
          <a:xfrm>
            <a:off x="0" y="0"/>
            <a:ext cx="14630400" cy="8229600"/>
          </a:xfrm>
          <a:prstGeom prst="rect">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pic>
        <p:nvPicPr>
          <p:cNvPr id="2" name="Image 0" descr="preencoded.png"/>
          <p:cNvPicPr>
            <a:picLocks noChangeAspect="1"/>
          </p:cNvPicPr>
          <p:nvPr/>
        </p:nvPicPr>
        <p:blipFill>
          <a:blip r:embed="rId3"/>
          <a:stretch>
            <a:fillRect/>
          </a:stretch>
        </p:blipFill>
        <p:spPr>
          <a:xfrm>
            <a:off x="0" y="0"/>
            <a:ext cx="14630400" cy="3080385"/>
          </a:xfrm>
          <a:prstGeom prst="rect">
            <a:avLst/>
          </a:prstGeom>
        </p:spPr>
      </p:pic>
      <p:pic>
        <p:nvPicPr>
          <p:cNvPr id="3" name="Image 1" descr="preencoded.png"/>
          <p:cNvPicPr>
            <a:picLocks noChangeAspect="1"/>
          </p:cNvPicPr>
          <p:nvPr/>
        </p:nvPicPr>
        <p:blipFill>
          <a:blip r:embed="rId4"/>
          <a:stretch>
            <a:fillRect/>
          </a:stretch>
        </p:blipFill>
        <p:spPr>
          <a:xfrm>
            <a:off x="6301502" y="308015"/>
            <a:ext cx="2027277" cy="2464356"/>
          </a:xfrm>
          <a:prstGeom prst="rect">
            <a:avLst/>
          </a:prstGeom>
        </p:spPr>
      </p:pic>
      <p:sp>
        <p:nvSpPr>
          <p:cNvPr id="4" name="Text 0"/>
          <p:cNvSpPr/>
          <p:nvPr/>
        </p:nvSpPr>
        <p:spPr>
          <a:xfrm>
            <a:off x="862489" y="3758565"/>
            <a:ext cx="5476161" cy="684371"/>
          </a:xfrm>
          <a:prstGeom prst="rect">
            <a:avLst/>
          </a:prstGeom>
          <a:noFill/>
          <a:ln/>
        </p:spPr>
        <p:txBody>
          <a:bodyPr wrap="none" lIns="0" tIns="0" rIns="0" bIns="0" rtlCol="0" anchor="t"/>
          <a:lstStyle/>
          <a:p>
            <a:pPr marL="0" indent="0">
              <a:lnSpc>
                <a:spcPts val="5350"/>
              </a:lnSpc>
              <a:buNone/>
            </a:pPr>
            <a:r>
              <a:rPr lang="en-US" sz="4300" dirty="0">
                <a:solidFill>
                  <a:srgbClr val="FFFFFF"/>
                </a:solidFill>
                <a:latin typeface="Barlow Medium" pitchFamily="34" charset="0"/>
                <a:ea typeface="Barlow Medium" pitchFamily="34" charset="-122"/>
                <a:cs typeface="Barlow Medium" pitchFamily="34" charset="-120"/>
              </a:rPr>
              <a:t>المصطلحات الرئيسية</a:t>
            </a:r>
            <a:endParaRPr lang="en-US" sz="4300" dirty="0"/>
          </a:p>
        </p:txBody>
      </p:sp>
      <p:sp>
        <p:nvSpPr>
          <p:cNvPr id="5" name="Shape 1"/>
          <p:cNvSpPr/>
          <p:nvPr/>
        </p:nvSpPr>
        <p:spPr>
          <a:xfrm>
            <a:off x="862489" y="5089684"/>
            <a:ext cx="554355" cy="554355"/>
          </a:xfrm>
          <a:prstGeom prst="roundRect">
            <a:avLst>
              <a:gd name="adj" fmla="val 18671"/>
            </a:avLst>
          </a:prstGeom>
          <a:solidFill>
            <a:srgbClr val="790709"/>
          </a:solidFill>
          <a:ln w="15240">
            <a:solidFill>
              <a:srgbClr val="922022"/>
            </a:solidFill>
            <a:prstDash val="solid"/>
          </a:ln>
        </p:spPr>
        <p:txBody>
          <a:bodyPr/>
          <a:lstStyle/>
          <a:p>
            <a:endParaRPr lang="en-QA"/>
          </a:p>
        </p:txBody>
      </p:sp>
      <p:sp>
        <p:nvSpPr>
          <p:cNvPr id="6" name="Text 2"/>
          <p:cNvSpPr/>
          <p:nvPr/>
        </p:nvSpPr>
        <p:spPr>
          <a:xfrm>
            <a:off x="1081802" y="5202555"/>
            <a:ext cx="115729" cy="328613"/>
          </a:xfrm>
          <a:prstGeom prst="rect">
            <a:avLst/>
          </a:prstGeom>
          <a:noFill/>
          <a:ln/>
        </p:spPr>
        <p:txBody>
          <a:bodyPr wrap="none" lIns="0" tIns="0" rIns="0" bIns="0" rtlCol="0" anchor="t"/>
          <a:lstStyle/>
          <a:p>
            <a:pPr marL="0" indent="0" algn="ctr">
              <a:lnSpc>
                <a:spcPts val="2550"/>
              </a:lnSpc>
              <a:buNone/>
            </a:pPr>
            <a:r>
              <a:rPr lang="en-US" sz="2550" dirty="0">
                <a:solidFill>
                  <a:srgbClr val="E5E0DF"/>
                </a:solidFill>
                <a:latin typeface="Barlow Medium" pitchFamily="34" charset="0"/>
                <a:ea typeface="Barlow Medium" pitchFamily="34" charset="-122"/>
                <a:cs typeface="Barlow Medium" pitchFamily="34" charset="-120"/>
              </a:rPr>
              <a:t>1</a:t>
            </a:r>
            <a:endParaRPr lang="en-US" sz="2550" dirty="0"/>
          </a:p>
        </p:txBody>
      </p:sp>
      <p:sp>
        <p:nvSpPr>
          <p:cNvPr id="7" name="Text 3"/>
          <p:cNvSpPr/>
          <p:nvPr/>
        </p:nvSpPr>
        <p:spPr>
          <a:xfrm>
            <a:off x="1663184" y="5089684"/>
            <a:ext cx="2738080" cy="342305"/>
          </a:xfrm>
          <a:prstGeom prst="rect">
            <a:avLst/>
          </a:prstGeom>
          <a:noFill/>
          <a:ln/>
        </p:spPr>
        <p:txBody>
          <a:bodyPr wrap="none" lIns="0" tIns="0" rIns="0" bIns="0" rtlCol="0" anchor="t"/>
          <a:lstStyle/>
          <a:p>
            <a:pPr marL="0" indent="0">
              <a:lnSpc>
                <a:spcPts val="2650"/>
              </a:lnSpc>
              <a:buNone/>
            </a:pPr>
            <a:r>
              <a:rPr lang="en-US" sz="2150" dirty="0">
                <a:solidFill>
                  <a:srgbClr val="E5E0DF"/>
                </a:solidFill>
                <a:latin typeface="Barlow Medium" pitchFamily="34" charset="0"/>
                <a:ea typeface="Barlow Medium" pitchFamily="34" charset="-122"/>
                <a:cs typeface="Barlow Medium" pitchFamily="34" charset="-120"/>
              </a:rPr>
              <a:t>النزاع المسلح</a:t>
            </a:r>
            <a:endParaRPr lang="en-US" sz="2150" dirty="0"/>
          </a:p>
        </p:txBody>
      </p:sp>
      <p:sp>
        <p:nvSpPr>
          <p:cNvPr id="8" name="Text 4"/>
          <p:cNvSpPr/>
          <p:nvPr/>
        </p:nvSpPr>
        <p:spPr>
          <a:xfrm>
            <a:off x="1663184" y="5579745"/>
            <a:ext cx="3336846" cy="1577340"/>
          </a:xfrm>
          <a:prstGeom prst="rect">
            <a:avLst/>
          </a:prstGeom>
          <a:noFill/>
          <a:ln/>
        </p:spPr>
        <p:txBody>
          <a:bodyPr wrap="square" lIns="0" tIns="0" rIns="0" bIns="0" rtlCol="0" anchor="t"/>
          <a:lstStyle/>
          <a:p>
            <a:pPr marL="0" indent="0">
              <a:lnSpc>
                <a:spcPts val="3100"/>
              </a:lnSpc>
              <a:buNone/>
            </a:pPr>
            <a:r>
              <a:rPr lang="en-US" sz="1900" dirty="0">
                <a:solidFill>
                  <a:srgbClr val="E5E0DF"/>
                </a:solidFill>
                <a:latin typeface="Barlow" pitchFamily="34" charset="0"/>
                <a:ea typeface="Barlow" pitchFamily="34" charset="-122"/>
                <a:cs typeface="Barlow" pitchFamily="34" charset="-120"/>
              </a:rPr>
              <a:t>يشير إلى أي صراع مسلح ينطوي على استخدام القوة المميتة بين طرفين أو أكثر، مما يؤدي إلى إراقة دماء ودمار.</a:t>
            </a:r>
            <a:endParaRPr lang="en-US" sz="1900" dirty="0"/>
          </a:p>
        </p:txBody>
      </p:sp>
      <p:sp>
        <p:nvSpPr>
          <p:cNvPr id="9" name="Shape 5"/>
          <p:cNvSpPr/>
          <p:nvPr/>
        </p:nvSpPr>
        <p:spPr>
          <a:xfrm>
            <a:off x="5246370" y="5089684"/>
            <a:ext cx="554355" cy="554355"/>
          </a:xfrm>
          <a:prstGeom prst="roundRect">
            <a:avLst>
              <a:gd name="adj" fmla="val 18671"/>
            </a:avLst>
          </a:prstGeom>
          <a:solidFill>
            <a:srgbClr val="790709"/>
          </a:solidFill>
          <a:ln w="15240">
            <a:solidFill>
              <a:srgbClr val="922022"/>
            </a:solidFill>
            <a:prstDash val="solid"/>
          </a:ln>
        </p:spPr>
        <p:txBody>
          <a:bodyPr/>
          <a:lstStyle/>
          <a:p>
            <a:endParaRPr lang="en-QA"/>
          </a:p>
        </p:txBody>
      </p:sp>
      <p:sp>
        <p:nvSpPr>
          <p:cNvPr id="10" name="Text 6"/>
          <p:cNvSpPr/>
          <p:nvPr/>
        </p:nvSpPr>
        <p:spPr>
          <a:xfrm>
            <a:off x="5434132" y="5202555"/>
            <a:ext cx="178713" cy="328613"/>
          </a:xfrm>
          <a:prstGeom prst="rect">
            <a:avLst/>
          </a:prstGeom>
          <a:noFill/>
          <a:ln/>
        </p:spPr>
        <p:txBody>
          <a:bodyPr wrap="none" lIns="0" tIns="0" rIns="0" bIns="0" rtlCol="0" anchor="t"/>
          <a:lstStyle/>
          <a:p>
            <a:pPr marL="0" indent="0" algn="ctr">
              <a:lnSpc>
                <a:spcPts val="2550"/>
              </a:lnSpc>
              <a:buNone/>
            </a:pPr>
            <a:r>
              <a:rPr lang="en-US" sz="2550" dirty="0">
                <a:solidFill>
                  <a:srgbClr val="E5E0DF"/>
                </a:solidFill>
                <a:latin typeface="Barlow Medium" pitchFamily="34" charset="0"/>
                <a:ea typeface="Barlow Medium" pitchFamily="34" charset="-122"/>
                <a:cs typeface="Barlow Medium" pitchFamily="34" charset="-120"/>
              </a:rPr>
              <a:t>2</a:t>
            </a:r>
            <a:endParaRPr lang="en-US" sz="2550" dirty="0"/>
          </a:p>
        </p:txBody>
      </p:sp>
      <p:sp>
        <p:nvSpPr>
          <p:cNvPr id="11" name="Text 7"/>
          <p:cNvSpPr/>
          <p:nvPr/>
        </p:nvSpPr>
        <p:spPr>
          <a:xfrm>
            <a:off x="6047065" y="5089684"/>
            <a:ext cx="3105983" cy="342305"/>
          </a:xfrm>
          <a:prstGeom prst="rect">
            <a:avLst/>
          </a:prstGeom>
          <a:noFill/>
          <a:ln/>
        </p:spPr>
        <p:txBody>
          <a:bodyPr wrap="none" lIns="0" tIns="0" rIns="0" bIns="0" rtlCol="0" anchor="t"/>
          <a:lstStyle/>
          <a:p>
            <a:pPr marL="0" indent="0">
              <a:lnSpc>
                <a:spcPts val="2650"/>
              </a:lnSpc>
              <a:buNone/>
            </a:pPr>
            <a:r>
              <a:rPr lang="en-US" sz="2150" dirty="0">
                <a:solidFill>
                  <a:srgbClr val="E5E0DF"/>
                </a:solidFill>
                <a:latin typeface="Barlow Medium" pitchFamily="34" charset="0"/>
                <a:ea typeface="Barlow Medium" pitchFamily="34" charset="-122"/>
                <a:cs typeface="Barlow Medium" pitchFamily="34" charset="-120"/>
              </a:rPr>
              <a:t>الأطفال في النزاعات المسلحة</a:t>
            </a:r>
            <a:endParaRPr lang="en-US" sz="2150" dirty="0"/>
          </a:p>
        </p:txBody>
      </p:sp>
      <p:sp>
        <p:nvSpPr>
          <p:cNvPr id="12" name="Text 8"/>
          <p:cNvSpPr/>
          <p:nvPr/>
        </p:nvSpPr>
        <p:spPr>
          <a:xfrm>
            <a:off x="6047065" y="5579745"/>
            <a:ext cx="3336846" cy="1971675"/>
          </a:xfrm>
          <a:prstGeom prst="rect">
            <a:avLst/>
          </a:prstGeom>
          <a:noFill/>
          <a:ln/>
        </p:spPr>
        <p:txBody>
          <a:bodyPr wrap="square" lIns="0" tIns="0" rIns="0" bIns="0" rtlCol="0" anchor="t"/>
          <a:lstStyle/>
          <a:p>
            <a:pPr marL="0" indent="0">
              <a:lnSpc>
                <a:spcPts val="3100"/>
              </a:lnSpc>
              <a:buNone/>
            </a:pPr>
            <a:r>
              <a:rPr lang="en-US" sz="1900" dirty="0">
                <a:solidFill>
                  <a:srgbClr val="E5E0DF"/>
                </a:solidFill>
                <a:latin typeface="Barlow" pitchFamily="34" charset="0"/>
                <a:ea typeface="Barlow" pitchFamily="34" charset="-122"/>
                <a:cs typeface="Barlow" pitchFamily="34" charset="-120"/>
              </a:rPr>
              <a:t>يشمل جميع الأشخاص الذين تقل أعمارهم عن 18 عامًا، بما في ذلك الأطفال الجنود والأطفال الذين يتعرضون للعنف الجنسي والاختطاف والتشريد.</a:t>
            </a:r>
            <a:endParaRPr lang="en-US" sz="1900" dirty="0"/>
          </a:p>
        </p:txBody>
      </p:sp>
      <p:sp>
        <p:nvSpPr>
          <p:cNvPr id="13" name="Shape 9"/>
          <p:cNvSpPr/>
          <p:nvPr/>
        </p:nvSpPr>
        <p:spPr>
          <a:xfrm>
            <a:off x="9630251" y="5089684"/>
            <a:ext cx="554355" cy="554355"/>
          </a:xfrm>
          <a:prstGeom prst="roundRect">
            <a:avLst>
              <a:gd name="adj" fmla="val 18671"/>
            </a:avLst>
          </a:prstGeom>
          <a:solidFill>
            <a:srgbClr val="790709"/>
          </a:solidFill>
          <a:ln w="15240">
            <a:solidFill>
              <a:srgbClr val="922022"/>
            </a:solidFill>
            <a:prstDash val="solid"/>
          </a:ln>
        </p:spPr>
        <p:txBody>
          <a:bodyPr/>
          <a:lstStyle/>
          <a:p>
            <a:endParaRPr lang="en-QA"/>
          </a:p>
        </p:txBody>
      </p:sp>
      <p:sp>
        <p:nvSpPr>
          <p:cNvPr id="14" name="Text 10"/>
          <p:cNvSpPr/>
          <p:nvPr/>
        </p:nvSpPr>
        <p:spPr>
          <a:xfrm>
            <a:off x="9821347" y="5202555"/>
            <a:ext cx="172164" cy="328613"/>
          </a:xfrm>
          <a:prstGeom prst="rect">
            <a:avLst/>
          </a:prstGeom>
          <a:noFill/>
          <a:ln/>
        </p:spPr>
        <p:txBody>
          <a:bodyPr wrap="none" lIns="0" tIns="0" rIns="0" bIns="0" rtlCol="0" anchor="t"/>
          <a:lstStyle/>
          <a:p>
            <a:pPr marL="0" indent="0" algn="ctr">
              <a:lnSpc>
                <a:spcPts val="2550"/>
              </a:lnSpc>
              <a:buNone/>
            </a:pPr>
            <a:r>
              <a:rPr lang="en-US" sz="2550" dirty="0">
                <a:solidFill>
                  <a:srgbClr val="E5E0DF"/>
                </a:solidFill>
                <a:latin typeface="Barlow Medium" pitchFamily="34" charset="0"/>
                <a:ea typeface="Barlow Medium" pitchFamily="34" charset="-122"/>
                <a:cs typeface="Barlow Medium" pitchFamily="34" charset="-120"/>
              </a:rPr>
              <a:t>3</a:t>
            </a:r>
            <a:endParaRPr lang="en-US" sz="2550" dirty="0"/>
          </a:p>
        </p:txBody>
      </p:sp>
      <p:sp>
        <p:nvSpPr>
          <p:cNvPr id="15" name="Text 11"/>
          <p:cNvSpPr/>
          <p:nvPr/>
        </p:nvSpPr>
        <p:spPr>
          <a:xfrm>
            <a:off x="10430947" y="5089684"/>
            <a:ext cx="2738080" cy="342305"/>
          </a:xfrm>
          <a:prstGeom prst="rect">
            <a:avLst/>
          </a:prstGeom>
          <a:noFill/>
          <a:ln/>
        </p:spPr>
        <p:txBody>
          <a:bodyPr wrap="none" lIns="0" tIns="0" rIns="0" bIns="0" rtlCol="0" anchor="t"/>
          <a:lstStyle/>
          <a:p>
            <a:pPr marL="0" indent="0">
              <a:lnSpc>
                <a:spcPts val="2650"/>
              </a:lnSpc>
              <a:buNone/>
            </a:pPr>
            <a:r>
              <a:rPr lang="en-US" sz="2150" dirty="0">
                <a:solidFill>
                  <a:srgbClr val="E5E0DF"/>
                </a:solidFill>
                <a:latin typeface="Barlow Medium" pitchFamily="34" charset="0"/>
                <a:ea typeface="Barlow Medium" pitchFamily="34" charset="-122"/>
                <a:cs typeface="Barlow Medium" pitchFamily="34" charset="-120"/>
              </a:rPr>
              <a:t>العمل العسكري</a:t>
            </a:r>
            <a:endParaRPr lang="en-US" sz="2150" dirty="0"/>
          </a:p>
        </p:txBody>
      </p:sp>
      <p:sp>
        <p:nvSpPr>
          <p:cNvPr id="16" name="Text 12"/>
          <p:cNvSpPr/>
          <p:nvPr/>
        </p:nvSpPr>
        <p:spPr>
          <a:xfrm>
            <a:off x="10430947" y="5579745"/>
            <a:ext cx="3336846" cy="1577340"/>
          </a:xfrm>
          <a:prstGeom prst="rect">
            <a:avLst/>
          </a:prstGeom>
          <a:noFill/>
          <a:ln/>
        </p:spPr>
        <p:txBody>
          <a:bodyPr wrap="square" lIns="0" tIns="0" rIns="0" bIns="0" rtlCol="0" anchor="t"/>
          <a:lstStyle/>
          <a:p>
            <a:pPr marL="0" indent="0">
              <a:lnSpc>
                <a:spcPts val="3100"/>
              </a:lnSpc>
              <a:buNone/>
            </a:pPr>
            <a:r>
              <a:rPr lang="en-US" sz="1900" dirty="0">
                <a:solidFill>
                  <a:srgbClr val="E5E0DF"/>
                </a:solidFill>
                <a:latin typeface="Barlow" pitchFamily="34" charset="0"/>
                <a:ea typeface="Barlow" pitchFamily="34" charset="-122"/>
                <a:cs typeface="Barlow" pitchFamily="34" charset="-120"/>
              </a:rPr>
              <a:t>يشمل جميع الأنشطة المتعلقة بالحرب، بما في ذلك القتال والتجنيد والضربات الجوية وإنتاج الأسلحة.</a:t>
            </a:r>
            <a:endParaRPr lang="en-US" sz="1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1035B73-2417-7266-6CDE-8D38E3687271}"/>
              </a:ext>
            </a:extLst>
          </p:cNvPr>
          <p:cNvSpPr/>
          <p:nvPr/>
        </p:nvSpPr>
        <p:spPr>
          <a:xfrm>
            <a:off x="0" y="0"/>
            <a:ext cx="14630400" cy="8229600"/>
          </a:xfrm>
          <a:prstGeom prst="rect">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308610" y="2491740"/>
            <a:ext cx="4869180" cy="3246120"/>
          </a:xfrm>
          <a:prstGeom prst="rect">
            <a:avLst/>
          </a:prstGeom>
        </p:spPr>
      </p:pic>
      <p:sp>
        <p:nvSpPr>
          <p:cNvPr id="4" name="Text 0"/>
          <p:cNvSpPr/>
          <p:nvPr/>
        </p:nvSpPr>
        <p:spPr>
          <a:xfrm>
            <a:off x="6350437" y="1065490"/>
            <a:ext cx="5486400" cy="685800"/>
          </a:xfrm>
          <a:prstGeom prst="rect">
            <a:avLst/>
          </a:prstGeom>
          <a:noFill/>
          <a:ln/>
        </p:spPr>
        <p:txBody>
          <a:bodyPr wrap="none" lIns="0" tIns="0" rIns="0" bIns="0" rtlCol="0" anchor="t"/>
          <a:lstStyle/>
          <a:p>
            <a:pPr marL="0" indent="0">
              <a:lnSpc>
                <a:spcPts val="5400"/>
              </a:lnSpc>
              <a:buNone/>
            </a:pPr>
            <a:r>
              <a:rPr lang="en-US" sz="4300" dirty="0">
                <a:solidFill>
                  <a:srgbClr val="FFFFFF"/>
                </a:solidFill>
                <a:latin typeface="Barlow Medium" pitchFamily="34" charset="0"/>
                <a:ea typeface="Barlow Medium" pitchFamily="34" charset="-122"/>
                <a:cs typeface="Barlow Medium" pitchFamily="34" charset="-120"/>
              </a:rPr>
              <a:t>الأسباب الجذرية للقضية</a:t>
            </a:r>
            <a:endParaRPr lang="en-US" sz="4300" dirty="0"/>
          </a:p>
        </p:txBody>
      </p:sp>
      <p:sp>
        <p:nvSpPr>
          <p:cNvPr id="5" name="Shape 1"/>
          <p:cNvSpPr/>
          <p:nvPr/>
        </p:nvSpPr>
        <p:spPr>
          <a:xfrm>
            <a:off x="6350437" y="2121575"/>
            <a:ext cx="3584615" cy="2990374"/>
          </a:xfrm>
          <a:prstGeom prst="roundRect">
            <a:avLst>
              <a:gd name="adj" fmla="val 3468"/>
            </a:avLst>
          </a:prstGeom>
          <a:solidFill>
            <a:srgbClr val="790709"/>
          </a:solidFill>
          <a:ln w="15240">
            <a:solidFill>
              <a:srgbClr val="922022"/>
            </a:solidFill>
            <a:prstDash val="solid"/>
          </a:ln>
        </p:spPr>
        <p:txBody>
          <a:bodyPr/>
          <a:lstStyle/>
          <a:p>
            <a:endParaRPr lang="en-QA"/>
          </a:p>
        </p:txBody>
      </p:sp>
      <p:sp>
        <p:nvSpPr>
          <p:cNvPr id="6" name="Text 2"/>
          <p:cNvSpPr/>
          <p:nvPr/>
        </p:nvSpPr>
        <p:spPr>
          <a:xfrm>
            <a:off x="6612493" y="2383631"/>
            <a:ext cx="2743200" cy="342900"/>
          </a:xfrm>
          <a:prstGeom prst="rect">
            <a:avLst/>
          </a:prstGeom>
          <a:noFill/>
          <a:ln/>
        </p:spPr>
        <p:txBody>
          <a:bodyPr wrap="none" lIns="0" tIns="0" rIns="0" bIns="0" rtlCol="0" anchor="t"/>
          <a:lstStyle/>
          <a:p>
            <a:pPr marL="0" indent="0">
              <a:lnSpc>
                <a:spcPts val="2700"/>
              </a:lnSpc>
              <a:buNone/>
            </a:pPr>
            <a:r>
              <a:rPr lang="en-US" sz="2150" dirty="0">
                <a:solidFill>
                  <a:srgbClr val="E5E0DF"/>
                </a:solidFill>
                <a:latin typeface="Barlow Medium" pitchFamily="34" charset="0"/>
                <a:ea typeface="Barlow Medium" pitchFamily="34" charset="-122"/>
                <a:cs typeface="Barlow Medium" pitchFamily="34" charset="-120"/>
              </a:rPr>
              <a:t>الفقر</a:t>
            </a:r>
            <a:endParaRPr lang="en-US" sz="2150" dirty="0"/>
          </a:p>
        </p:txBody>
      </p:sp>
      <p:sp>
        <p:nvSpPr>
          <p:cNvPr id="7" name="Text 3"/>
          <p:cNvSpPr/>
          <p:nvPr/>
        </p:nvSpPr>
        <p:spPr>
          <a:xfrm>
            <a:off x="6612493" y="2874645"/>
            <a:ext cx="3060502" cy="1975247"/>
          </a:xfrm>
          <a:prstGeom prst="rect">
            <a:avLst/>
          </a:prstGeom>
          <a:noFill/>
          <a:ln/>
        </p:spPr>
        <p:txBody>
          <a:bodyPr wrap="square" lIns="0" tIns="0" rIns="0" bIns="0" rtlCol="0" anchor="t"/>
          <a:lstStyle/>
          <a:p>
            <a:pPr marL="0" indent="0">
              <a:lnSpc>
                <a:spcPts val="3100"/>
              </a:lnSpc>
              <a:buNone/>
            </a:pPr>
            <a:r>
              <a:rPr lang="en-US" sz="1900" dirty="0">
                <a:solidFill>
                  <a:srgbClr val="E5E0DF"/>
                </a:solidFill>
                <a:latin typeface="Barlow" pitchFamily="34" charset="0"/>
                <a:ea typeface="Barlow" pitchFamily="34" charset="-122"/>
                <a:cs typeface="Barlow" pitchFamily="34" charset="-120"/>
              </a:rPr>
              <a:t>يؤدي الفقر إلى ضعف فرص الحصول على التعليم والرعاية الصحية للأطفال، مما يجعلهم أكثر عرضةً للتجنيد في الجماعات المسلحة.</a:t>
            </a:r>
            <a:endParaRPr lang="en-US" sz="1900" dirty="0"/>
          </a:p>
        </p:txBody>
      </p:sp>
      <p:sp>
        <p:nvSpPr>
          <p:cNvPr id="8" name="Shape 4"/>
          <p:cNvSpPr/>
          <p:nvPr/>
        </p:nvSpPr>
        <p:spPr>
          <a:xfrm>
            <a:off x="10181868" y="2121575"/>
            <a:ext cx="3584615" cy="2990374"/>
          </a:xfrm>
          <a:prstGeom prst="roundRect">
            <a:avLst>
              <a:gd name="adj" fmla="val 3468"/>
            </a:avLst>
          </a:prstGeom>
          <a:solidFill>
            <a:srgbClr val="790709"/>
          </a:solidFill>
          <a:ln w="15240">
            <a:solidFill>
              <a:srgbClr val="922022"/>
            </a:solidFill>
            <a:prstDash val="solid"/>
          </a:ln>
        </p:spPr>
        <p:txBody>
          <a:bodyPr/>
          <a:lstStyle/>
          <a:p>
            <a:endParaRPr lang="en-QA"/>
          </a:p>
        </p:txBody>
      </p:sp>
      <p:sp>
        <p:nvSpPr>
          <p:cNvPr id="9" name="Text 5"/>
          <p:cNvSpPr/>
          <p:nvPr/>
        </p:nvSpPr>
        <p:spPr>
          <a:xfrm>
            <a:off x="10443924" y="2383631"/>
            <a:ext cx="2743200" cy="342900"/>
          </a:xfrm>
          <a:prstGeom prst="rect">
            <a:avLst/>
          </a:prstGeom>
          <a:noFill/>
          <a:ln/>
        </p:spPr>
        <p:txBody>
          <a:bodyPr wrap="none" lIns="0" tIns="0" rIns="0" bIns="0" rtlCol="0" anchor="t"/>
          <a:lstStyle/>
          <a:p>
            <a:pPr marL="0" indent="0">
              <a:lnSpc>
                <a:spcPts val="2700"/>
              </a:lnSpc>
              <a:buNone/>
            </a:pPr>
            <a:r>
              <a:rPr lang="en-US" sz="2150" dirty="0">
                <a:solidFill>
                  <a:srgbClr val="E5E0DF"/>
                </a:solidFill>
                <a:latin typeface="Barlow Medium" pitchFamily="34" charset="0"/>
                <a:ea typeface="Barlow Medium" pitchFamily="34" charset="-122"/>
                <a:cs typeface="Barlow Medium" pitchFamily="34" charset="-120"/>
              </a:rPr>
              <a:t>التفاوتات الاجتماعية</a:t>
            </a:r>
            <a:endParaRPr lang="en-US" sz="2150" dirty="0"/>
          </a:p>
        </p:txBody>
      </p:sp>
      <p:sp>
        <p:nvSpPr>
          <p:cNvPr id="10" name="Text 6"/>
          <p:cNvSpPr/>
          <p:nvPr/>
        </p:nvSpPr>
        <p:spPr>
          <a:xfrm>
            <a:off x="10443924" y="2874645"/>
            <a:ext cx="3060502" cy="1580198"/>
          </a:xfrm>
          <a:prstGeom prst="rect">
            <a:avLst/>
          </a:prstGeom>
          <a:noFill/>
          <a:ln/>
        </p:spPr>
        <p:txBody>
          <a:bodyPr wrap="square" lIns="0" tIns="0" rIns="0" bIns="0" rtlCol="0" anchor="t"/>
          <a:lstStyle/>
          <a:p>
            <a:pPr marL="0" indent="0">
              <a:lnSpc>
                <a:spcPts val="3100"/>
              </a:lnSpc>
              <a:buNone/>
            </a:pPr>
            <a:r>
              <a:rPr lang="en-US" sz="1900" dirty="0">
                <a:solidFill>
                  <a:srgbClr val="E5E0DF"/>
                </a:solidFill>
                <a:latin typeface="Barlow" pitchFamily="34" charset="0"/>
                <a:ea typeface="Barlow" pitchFamily="34" charset="-122"/>
                <a:cs typeface="Barlow" pitchFamily="34" charset="-120"/>
              </a:rPr>
              <a:t>يؤدي التفاوت في توزيع الموارد والفرص بين مختلف فئات المجتمع السوداني إلى تصاعد الصراعات.</a:t>
            </a:r>
            <a:endParaRPr lang="en-US" sz="1900" dirty="0"/>
          </a:p>
        </p:txBody>
      </p:sp>
      <p:sp>
        <p:nvSpPr>
          <p:cNvPr id="11" name="Shape 7"/>
          <p:cNvSpPr/>
          <p:nvPr/>
        </p:nvSpPr>
        <p:spPr>
          <a:xfrm>
            <a:off x="6350437" y="5358765"/>
            <a:ext cx="7415927" cy="1805226"/>
          </a:xfrm>
          <a:prstGeom prst="roundRect">
            <a:avLst>
              <a:gd name="adj" fmla="val 5744"/>
            </a:avLst>
          </a:prstGeom>
          <a:solidFill>
            <a:srgbClr val="790709"/>
          </a:solidFill>
          <a:ln w="15240">
            <a:solidFill>
              <a:srgbClr val="922022"/>
            </a:solidFill>
            <a:prstDash val="solid"/>
          </a:ln>
        </p:spPr>
        <p:txBody>
          <a:bodyPr/>
          <a:lstStyle/>
          <a:p>
            <a:endParaRPr lang="en-QA"/>
          </a:p>
        </p:txBody>
      </p:sp>
      <p:sp>
        <p:nvSpPr>
          <p:cNvPr id="12" name="Text 8"/>
          <p:cNvSpPr/>
          <p:nvPr/>
        </p:nvSpPr>
        <p:spPr>
          <a:xfrm>
            <a:off x="6612493" y="5620822"/>
            <a:ext cx="2743200" cy="342900"/>
          </a:xfrm>
          <a:prstGeom prst="rect">
            <a:avLst/>
          </a:prstGeom>
          <a:noFill/>
          <a:ln/>
        </p:spPr>
        <p:txBody>
          <a:bodyPr wrap="none" lIns="0" tIns="0" rIns="0" bIns="0" rtlCol="0" anchor="t"/>
          <a:lstStyle/>
          <a:p>
            <a:pPr marL="0" indent="0">
              <a:lnSpc>
                <a:spcPts val="2700"/>
              </a:lnSpc>
              <a:buNone/>
            </a:pPr>
            <a:r>
              <a:rPr lang="en-US" sz="2150" dirty="0">
                <a:solidFill>
                  <a:srgbClr val="E5E0DF"/>
                </a:solidFill>
                <a:latin typeface="Barlow Medium" pitchFamily="34" charset="0"/>
                <a:ea typeface="Barlow Medium" pitchFamily="34" charset="-122"/>
                <a:cs typeface="Barlow Medium" pitchFamily="34" charset="-120"/>
              </a:rPr>
              <a:t>الفساد</a:t>
            </a:r>
            <a:endParaRPr lang="en-US" sz="2150" dirty="0"/>
          </a:p>
        </p:txBody>
      </p:sp>
      <p:sp>
        <p:nvSpPr>
          <p:cNvPr id="13" name="Text 9"/>
          <p:cNvSpPr/>
          <p:nvPr/>
        </p:nvSpPr>
        <p:spPr>
          <a:xfrm>
            <a:off x="6612493" y="6111835"/>
            <a:ext cx="6891814" cy="790099"/>
          </a:xfrm>
          <a:prstGeom prst="rect">
            <a:avLst/>
          </a:prstGeom>
          <a:noFill/>
          <a:ln/>
        </p:spPr>
        <p:txBody>
          <a:bodyPr wrap="square" lIns="0" tIns="0" rIns="0" bIns="0" rtlCol="0" anchor="t"/>
          <a:lstStyle/>
          <a:p>
            <a:pPr marL="0" indent="0">
              <a:lnSpc>
                <a:spcPts val="3100"/>
              </a:lnSpc>
              <a:buNone/>
            </a:pPr>
            <a:r>
              <a:rPr lang="en-US" sz="1900" dirty="0">
                <a:solidFill>
                  <a:srgbClr val="E5E0DF"/>
                </a:solidFill>
                <a:latin typeface="Barlow" pitchFamily="34" charset="0"/>
                <a:ea typeface="Barlow" pitchFamily="34" charset="-122"/>
                <a:cs typeface="Barlow" pitchFamily="34" charset="-120"/>
              </a:rPr>
              <a:t>تُضعف الفساد في مؤسسات الدولة قدرتها على توفير الحماية للأطفال، مما يجعلهم عرضةً لانتهاكات حقوق الإنسان.</a:t>
            </a:r>
            <a:endParaRPr lang="en-US" sz="1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0B0AE11-57C7-361A-C597-8FCA1124538C}"/>
              </a:ext>
            </a:extLst>
          </p:cNvPr>
          <p:cNvSpPr/>
          <p:nvPr/>
        </p:nvSpPr>
        <p:spPr>
          <a:xfrm>
            <a:off x="0" y="0"/>
            <a:ext cx="14630400" cy="8229600"/>
          </a:xfrm>
          <a:prstGeom prst="rect">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 name="Text 0"/>
          <p:cNvSpPr/>
          <p:nvPr/>
        </p:nvSpPr>
        <p:spPr>
          <a:xfrm>
            <a:off x="864037" y="2180987"/>
            <a:ext cx="9938147" cy="685800"/>
          </a:xfrm>
          <a:prstGeom prst="rect">
            <a:avLst/>
          </a:prstGeom>
          <a:noFill/>
          <a:ln/>
        </p:spPr>
        <p:txBody>
          <a:bodyPr wrap="none" lIns="0" tIns="0" rIns="0" bIns="0" rtlCol="0" anchor="t"/>
          <a:lstStyle/>
          <a:p>
            <a:pPr marL="0" indent="0">
              <a:lnSpc>
                <a:spcPts val="5400"/>
              </a:lnSpc>
              <a:buNone/>
            </a:pPr>
            <a:r>
              <a:rPr lang="en-US" sz="4300" dirty="0">
                <a:solidFill>
                  <a:srgbClr val="FFFFFF"/>
                </a:solidFill>
                <a:latin typeface="Barlow Medium" pitchFamily="34" charset="0"/>
                <a:ea typeface="Barlow Medium" pitchFamily="34" charset="-122"/>
                <a:cs typeface="Barlow Medium" pitchFamily="34" charset="-120"/>
              </a:rPr>
              <a:t>الدول والمنظمات التي تساهم سلباً في المشكلة</a:t>
            </a:r>
            <a:endParaRPr lang="en-US" sz="4300" dirty="0"/>
          </a:p>
        </p:txBody>
      </p:sp>
      <p:sp>
        <p:nvSpPr>
          <p:cNvPr id="3" name="Text 1"/>
          <p:cNvSpPr/>
          <p:nvPr/>
        </p:nvSpPr>
        <p:spPr>
          <a:xfrm>
            <a:off x="864037" y="3483888"/>
            <a:ext cx="2743200" cy="342900"/>
          </a:xfrm>
          <a:prstGeom prst="rect">
            <a:avLst/>
          </a:prstGeom>
          <a:noFill/>
          <a:ln/>
        </p:spPr>
        <p:txBody>
          <a:bodyPr wrap="none" lIns="0" tIns="0" rIns="0" bIns="0" rtlCol="0" anchor="t"/>
          <a:lstStyle/>
          <a:p>
            <a:pPr marL="0" indent="0">
              <a:lnSpc>
                <a:spcPts val="2700"/>
              </a:lnSpc>
              <a:buNone/>
            </a:pPr>
            <a:r>
              <a:rPr lang="en-US" sz="2150" dirty="0">
                <a:solidFill>
                  <a:srgbClr val="FFFFFF"/>
                </a:solidFill>
                <a:latin typeface="Barlow Medium" pitchFamily="34" charset="0"/>
                <a:ea typeface="Barlow Medium" pitchFamily="34" charset="-122"/>
                <a:cs typeface="Barlow Medium" pitchFamily="34" charset="-120"/>
              </a:rPr>
              <a:t>الدول</a:t>
            </a:r>
            <a:endParaRPr lang="en-US" sz="2150" dirty="0"/>
          </a:p>
        </p:txBody>
      </p:sp>
      <p:sp>
        <p:nvSpPr>
          <p:cNvPr id="4" name="Text 2"/>
          <p:cNvSpPr/>
          <p:nvPr/>
        </p:nvSpPr>
        <p:spPr>
          <a:xfrm>
            <a:off x="864037" y="4073604"/>
            <a:ext cx="6150054" cy="790099"/>
          </a:xfrm>
          <a:prstGeom prst="rect">
            <a:avLst/>
          </a:prstGeom>
          <a:noFill/>
          <a:ln/>
        </p:spPr>
        <p:txBody>
          <a:bodyPr wrap="square" lIns="0" tIns="0" rIns="0" bIns="0" rtlCol="0" anchor="t"/>
          <a:lstStyle/>
          <a:p>
            <a:pPr marL="0" indent="0">
              <a:lnSpc>
                <a:spcPts val="3100"/>
              </a:lnSpc>
              <a:buNone/>
            </a:pPr>
            <a:r>
              <a:rPr lang="en-US" sz="1900" dirty="0">
                <a:solidFill>
                  <a:srgbClr val="E5E0DF"/>
                </a:solidFill>
                <a:latin typeface="Barlow" pitchFamily="34" charset="0"/>
                <a:ea typeface="Barlow" pitchFamily="34" charset="-122"/>
                <a:cs typeface="Barlow" pitchFamily="34" charset="-120"/>
              </a:rPr>
              <a:t>تُقدم بعض الدول الدعم المالي والعسكري للجماعات المسلحة في السودان، مما يُساهم في استمرار الصراع.</a:t>
            </a:r>
            <a:endParaRPr lang="en-US" sz="1900" dirty="0"/>
          </a:p>
        </p:txBody>
      </p:sp>
      <p:sp>
        <p:nvSpPr>
          <p:cNvPr id="5" name="Text 3"/>
          <p:cNvSpPr/>
          <p:nvPr/>
        </p:nvSpPr>
        <p:spPr>
          <a:xfrm>
            <a:off x="1258967" y="5085874"/>
            <a:ext cx="5755124" cy="395049"/>
          </a:xfrm>
          <a:prstGeom prst="rect">
            <a:avLst/>
          </a:prstGeom>
          <a:noFill/>
          <a:ln/>
        </p:spPr>
        <p:txBody>
          <a:bodyPr wrap="none" lIns="0" tIns="0" rIns="0" bIns="0" rtlCol="0" anchor="t"/>
          <a:lstStyle/>
          <a:p>
            <a:pPr marL="342900" indent="-342900" algn="l">
              <a:lnSpc>
                <a:spcPts val="3100"/>
              </a:lnSpc>
              <a:buSzPct val="100000"/>
              <a:buChar char="•"/>
            </a:pPr>
            <a:r>
              <a:rPr lang="en-US" sz="1900" dirty="0">
                <a:solidFill>
                  <a:srgbClr val="E5E0DF"/>
                </a:solidFill>
                <a:latin typeface="Barlow" pitchFamily="34" charset="0"/>
                <a:ea typeface="Barlow" pitchFamily="34" charset="-122"/>
                <a:cs typeface="Barlow" pitchFamily="34" charset="-120"/>
              </a:rPr>
              <a:t>إسرائيل</a:t>
            </a:r>
            <a:endParaRPr lang="en-US" sz="1900" dirty="0"/>
          </a:p>
        </p:txBody>
      </p:sp>
      <p:sp>
        <p:nvSpPr>
          <p:cNvPr id="6" name="Text 4"/>
          <p:cNvSpPr/>
          <p:nvPr/>
        </p:nvSpPr>
        <p:spPr>
          <a:xfrm>
            <a:off x="1258967" y="5567243"/>
            <a:ext cx="5755124" cy="395049"/>
          </a:xfrm>
          <a:prstGeom prst="rect">
            <a:avLst/>
          </a:prstGeom>
          <a:noFill/>
          <a:ln/>
        </p:spPr>
        <p:txBody>
          <a:bodyPr wrap="none" lIns="0" tIns="0" rIns="0" bIns="0" rtlCol="0" anchor="t"/>
          <a:lstStyle/>
          <a:p>
            <a:pPr marL="342900" indent="-342900" algn="l">
              <a:lnSpc>
                <a:spcPts val="3100"/>
              </a:lnSpc>
              <a:buSzPct val="100000"/>
              <a:buChar char="•"/>
            </a:pPr>
            <a:r>
              <a:rPr lang="en-US" sz="1900" dirty="0">
                <a:solidFill>
                  <a:srgbClr val="E5E0DF"/>
                </a:solidFill>
                <a:latin typeface="Barlow" pitchFamily="34" charset="0"/>
                <a:ea typeface="Barlow" pitchFamily="34" charset="-122"/>
                <a:cs typeface="Barlow" pitchFamily="34" charset="-120"/>
              </a:rPr>
              <a:t>روسيا</a:t>
            </a:r>
            <a:endParaRPr lang="en-US" sz="1900" dirty="0"/>
          </a:p>
        </p:txBody>
      </p:sp>
      <p:sp>
        <p:nvSpPr>
          <p:cNvPr id="7" name="Text 5"/>
          <p:cNvSpPr/>
          <p:nvPr/>
        </p:nvSpPr>
        <p:spPr>
          <a:xfrm>
            <a:off x="7623929" y="3483888"/>
            <a:ext cx="2743200" cy="342900"/>
          </a:xfrm>
          <a:prstGeom prst="rect">
            <a:avLst/>
          </a:prstGeom>
          <a:noFill/>
          <a:ln/>
        </p:spPr>
        <p:txBody>
          <a:bodyPr wrap="none" lIns="0" tIns="0" rIns="0" bIns="0" rtlCol="0" anchor="t"/>
          <a:lstStyle/>
          <a:p>
            <a:pPr marL="0" indent="0">
              <a:lnSpc>
                <a:spcPts val="2700"/>
              </a:lnSpc>
              <a:buNone/>
            </a:pPr>
            <a:r>
              <a:rPr lang="en-US" sz="2150" dirty="0">
                <a:solidFill>
                  <a:srgbClr val="FFFFFF"/>
                </a:solidFill>
                <a:latin typeface="Barlow Medium" pitchFamily="34" charset="0"/>
                <a:ea typeface="Barlow Medium" pitchFamily="34" charset="-122"/>
                <a:cs typeface="Barlow Medium" pitchFamily="34" charset="-120"/>
              </a:rPr>
              <a:t>المنظمات</a:t>
            </a:r>
            <a:endParaRPr lang="en-US" sz="2150" dirty="0"/>
          </a:p>
        </p:txBody>
      </p:sp>
      <p:sp>
        <p:nvSpPr>
          <p:cNvPr id="8" name="Text 6"/>
          <p:cNvSpPr/>
          <p:nvPr/>
        </p:nvSpPr>
        <p:spPr>
          <a:xfrm>
            <a:off x="7623929" y="4073604"/>
            <a:ext cx="6150054" cy="790099"/>
          </a:xfrm>
          <a:prstGeom prst="rect">
            <a:avLst/>
          </a:prstGeom>
          <a:noFill/>
          <a:ln/>
        </p:spPr>
        <p:txBody>
          <a:bodyPr wrap="square" lIns="0" tIns="0" rIns="0" bIns="0" rtlCol="0" anchor="t"/>
          <a:lstStyle/>
          <a:p>
            <a:pPr marL="0" indent="0">
              <a:lnSpc>
                <a:spcPts val="3100"/>
              </a:lnSpc>
              <a:buNone/>
            </a:pPr>
            <a:r>
              <a:rPr lang="en-US" sz="1900" dirty="0">
                <a:solidFill>
                  <a:srgbClr val="E5E0DF"/>
                </a:solidFill>
                <a:latin typeface="Barlow" pitchFamily="34" charset="0"/>
                <a:ea typeface="Barlow" pitchFamily="34" charset="-122"/>
                <a:cs typeface="Barlow" pitchFamily="34" charset="-120"/>
              </a:rPr>
              <a:t>تُشارك بعض المنظمات المسلحة في الصراعات في السودان، وتستخدم الأطفال كجنود.</a:t>
            </a:r>
            <a:endParaRPr lang="en-US" sz="1900" dirty="0"/>
          </a:p>
        </p:txBody>
      </p:sp>
      <p:sp>
        <p:nvSpPr>
          <p:cNvPr id="9" name="Text 7"/>
          <p:cNvSpPr/>
          <p:nvPr/>
        </p:nvSpPr>
        <p:spPr>
          <a:xfrm>
            <a:off x="8018859" y="5085874"/>
            <a:ext cx="5755124" cy="395049"/>
          </a:xfrm>
          <a:prstGeom prst="rect">
            <a:avLst/>
          </a:prstGeom>
          <a:noFill/>
          <a:ln/>
        </p:spPr>
        <p:txBody>
          <a:bodyPr wrap="none" lIns="0" tIns="0" rIns="0" bIns="0" rtlCol="0" anchor="t"/>
          <a:lstStyle/>
          <a:p>
            <a:pPr marL="342900" indent="-342900" algn="l">
              <a:lnSpc>
                <a:spcPts val="3100"/>
              </a:lnSpc>
              <a:buSzPct val="100000"/>
              <a:buChar char="•"/>
            </a:pPr>
            <a:r>
              <a:rPr lang="en-US" sz="1900" dirty="0">
                <a:solidFill>
                  <a:srgbClr val="E5E0DF"/>
                </a:solidFill>
                <a:latin typeface="Barlow" pitchFamily="34" charset="0"/>
                <a:ea typeface="Barlow" pitchFamily="34" charset="-122"/>
                <a:cs typeface="Barlow" pitchFamily="34" charset="-120"/>
              </a:rPr>
              <a:t>جيش تحرير السودان</a:t>
            </a:r>
            <a:endParaRPr lang="en-US" sz="1900" dirty="0"/>
          </a:p>
        </p:txBody>
      </p:sp>
      <p:sp>
        <p:nvSpPr>
          <p:cNvPr id="10" name="Text 8"/>
          <p:cNvSpPr/>
          <p:nvPr/>
        </p:nvSpPr>
        <p:spPr>
          <a:xfrm>
            <a:off x="8018859" y="5567243"/>
            <a:ext cx="5755124" cy="395049"/>
          </a:xfrm>
          <a:prstGeom prst="rect">
            <a:avLst/>
          </a:prstGeom>
          <a:noFill/>
          <a:ln/>
        </p:spPr>
        <p:txBody>
          <a:bodyPr wrap="none" lIns="0" tIns="0" rIns="0" bIns="0" rtlCol="0" anchor="t"/>
          <a:lstStyle/>
          <a:p>
            <a:pPr marL="342900" indent="-342900" algn="l">
              <a:lnSpc>
                <a:spcPts val="3100"/>
              </a:lnSpc>
              <a:buSzPct val="100000"/>
              <a:buChar char="•"/>
            </a:pPr>
            <a:r>
              <a:rPr lang="en-US" sz="1900" dirty="0">
                <a:solidFill>
                  <a:srgbClr val="E5E0DF"/>
                </a:solidFill>
                <a:latin typeface="Barlow" pitchFamily="34" charset="0"/>
                <a:ea typeface="Barlow" pitchFamily="34" charset="-122"/>
                <a:cs typeface="Barlow" pitchFamily="34" charset="-120"/>
              </a:rPr>
              <a:t>حركة العدل والمساواة</a:t>
            </a:r>
            <a:endParaRPr lang="en-US" sz="1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E446D3C-5DFA-8CFC-C280-63E1916573D7}"/>
              </a:ext>
            </a:extLst>
          </p:cNvPr>
          <p:cNvSpPr/>
          <p:nvPr/>
        </p:nvSpPr>
        <p:spPr>
          <a:xfrm>
            <a:off x="0" y="0"/>
            <a:ext cx="14630400" cy="8229600"/>
          </a:xfrm>
          <a:prstGeom prst="rect">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 name="Text 0"/>
          <p:cNvSpPr/>
          <p:nvPr/>
        </p:nvSpPr>
        <p:spPr>
          <a:xfrm>
            <a:off x="864037" y="1983462"/>
            <a:ext cx="11523702" cy="685800"/>
          </a:xfrm>
          <a:prstGeom prst="rect">
            <a:avLst/>
          </a:prstGeom>
          <a:noFill/>
          <a:ln/>
        </p:spPr>
        <p:txBody>
          <a:bodyPr wrap="none" lIns="0" tIns="0" rIns="0" bIns="0" rtlCol="0" anchor="t"/>
          <a:lstStyle/>
          <a:p>
            <a:pPr marL="0" indent="0">
              <a:lnSpc>
                <a:spcPts val="5400"/>
              </a:lnSpc>
              <a:buNone/>
            </a:pPr>
            <a:r>
              <a:rPr lang="en-US" sz="4300" dirty="0">
                <a:solidFill>
                  <a:srgbClr val="FFFFFF"/>
                </a:solidFill>
                <a:latin typeface="Barlow Medium" pitchFamily="34" charset="0"/>
                <a:ea typeface="Barlow Medium" pitchFamily="34" charset="-122"/>
                <a:cs typeface="Barlow Medium" pitchFamily="34" charset="-120"/>
              </a:rPr>
              <a:t>الدول والمنظمات التي تساهم بشكل إيجابي في القضية</a:t>
            </a:r>
            <a:endParaRPr lang="en-US" sz="4300" dirty="0"/>
          </a:p>
        </p:txBody>
      </p:sp>
      <p:sp>
        <p:nvSpPr>
          <p:cNvPr id="3" name="Text 1"/>
          <p:cNvSpPr/>
          <p:nvPr/>
        </p:nvSpPr>
        <p:spPr>
          <a:xfrm>
            <a:off x="864037" y="3286363"/>
            <a:ext cx="2743200" cy="342900"/>
          </a:xfrm>
          <a:prstGeom prst="rect">
            <a:avLst/>
          </a:prstGeom>
          <a:noFill/>
          <a:ln/>
        </p:spPr>
        <p:txBody>
          <a:bodyPr wrap="none" lIns="0" tIns="0" rIns="0" bIns="0" rtlCol="0" anchor="t"/>
          <a:lstStyle/>
          <a:p>
            <a:pPr marL="0" indent="0">
              <a:lnSpc>
                <a:spcPts val="2700"/>
              </a:lnSpc>
              <a:buNone/>
            </a:pPr>
            <a:r>
              <a:rPr lang="en-US" sz="2150" dirty="0">
                <a:solidFill>
                  <a:srgbClr val="FFFFFF"/>
                </a:solidFill>
                <a:latin typeface="Barlow Medium" pitchFamily="34" charset="0"/>
                <a:ea typeface="Barlow Medium" pitchFamily="34" charset="-122"/>
                <a:cs typeface="Barlow Medium" pitchFamily="34" charset="-120"/>
              </a:rPr>
              <a:t>الدول</a:t>
            </a:r>
            <a:endParaRPr lang="en-US" sz="2150" dirty="0"/>
          </a:p>
        </p:txBody>
      </p:sp>
      <p:sp>
        <p:nvSpPr>
          <p:cNvPr id="4" name="Text 2"/>
          <p:cNvSpPr/>
          <p:nvPr/>
        </p:nvSpPr>
        <p:spPr>
          <a:xfrm>
            <a:off x="864037" y="3876080"/>
            <a:ext cx="6150054" cy="790099"/>
          </a:xfrm>
          <a:prstGeom prst="rect">
            <a:avLst/>
          </a:prstGeom>
          <a:noFill/>
          <a:ln/>
        </p:spPr>
        <p:txBody>
          <a:bodyPr wrap="square" lIns="0" tIns="0" rIns="0" bIns="0" rtlCol="0" anchor="t"/>
          <a:lstStyle/>
          <a:p>
            <a:pPr marL="0" indent="0">
              <a:lnSpc>
                <a:spcPts val="3100"/>
              </a:lnSpc>
              <a:buNone/>
            </a:pPr>
            <a:r>
              <a:rPr lang="en-US" sz="1900" dirty="0">
                <a:solidFill>
                  <a:srgbClr val="E5E0DF"/>
                </a:solidFill>
                <a:latin typeface="Barlow" pitchFamily="34" charset="0"/>
                <a:ea typeface="Barlow" pitchFamily="34" charset="-122"/>
                <a:cs typeface="Barlow" pitchFamily="34" charset="-120"/>
              </a:rPr>
              <a:t>تُقدم بعض الدول المساعدات الإنسانية للأطفال في السودان، وتعمل على حمايتهم من انتهاكات حقوق الإنسان.</a:t>
            </a:r>
            <a:endParaRPr lang="en-US" sz="1900" dirty="0"/>
          </a:p>
        </p:txBody>
      </p:sp>
      <p:sp>
        <p:nvSpPr>
          <p:cNvPr id="5" name="Text 3"/>
          <p:cNvSpPr/>
          <p:nvPr/>
        </p:nvSpPr>
        <p:spPr>
          <a:xfrm>
            <a:off x="1258967" y="4888349"/>
            <a:ext cx="5755124" cy="395049"/>
          </a:xfrm>
          <a:prstGeom prst="rect">
            <a:avLst/>
          </a:prstGeom>
          <a:noFill/>
          <a:ln/>
        </p:spPr>
        <p:txBody>
          <a:bodyPr wrap="none" lIns="0" tIns="0" rIns="0" bIns="0" rtlCol="0" anchor="t"/>
          <a:lstStyle/>
          <a:p>
            <a:pPr marL="342900" indent="-342900" algn="l">
              <a:lnSpc>
                <a:spcPts val="3100"/>
              </a:lnSpc>
              <a:buSzPct val="100000"/>
              <a:buChar char="•"/>
            </a:pPr>
            <a:r>
              <a:rPr lang="en-US" sz="1900" dirty="0">
                <a:solidFill>
                  <a:srgbClr val="E5E0DF"/>
                </a:solidFill>
                <a:latin typeface="Barlow" pitchFamily="34" charset="0"/>
                <a:ea typeface="Barlow" pitchFamily="34" charset="-122"/>
                <a:cs typeface="Barlow" pitchFamily="34" charset="-120"/>
              </a:rPr>
              <a:t>الولايات المتحدة الأمريكية</a:t>
            </a:r>
            <a:endParaRPr lang="en-US" sz="1900" dirty="0"/>
          </a:p>
        </p:txBody>
      </p:sp>
      <p:sp>
        <p:nvSpPr>
          <p:cNvPr id="6" name="Text 4"/>
          <p:cNvSpPr/>
          <p:nvPr/>
        </p:nvSpPr>
        <p:spPr>
          <a:xfrm>
            <a:off x="1258967" y="5369719"/>
            <a:ext cx="5755124" cy="395049"/>
          </a:xfrm>
          <a:prstGeom prst="rect">
            <a:avLst/>
          </a:prstGeom>
          <a:noFill/>
          <a:ln/>
        </p:spPr>
        <p:txBody>
          <a:bodyPr wrap="none" lIns="0" tIns="0" rIns="0" bIns="0" rtlCol="0" anchor="t"/>
          <a:lstStyle/>
          <a:p>
            <a:pPr marL="342900" indent="-342900" algn="l">
              <a:lnSpc>
                <a:spcPts val="3100"/>
              </a:lnSpc>
              <a:buSzPct val="100000"/>
              <a:buChar char="•"/>
            </a:pPr>
            <a:r>
              <a:rPr lang="en-US" sz="1900" dirty="0">
                <a:solidFill>
                  <a:srgbClr val="E5E0DF"/>
                </a:solidFill>
                <a:latin typeface="Barlow" pitchFamily="34" charset="0"/>
                <a:ea typeface="Barlow" pitchFamily="34" charset="-122"/>
                <a:cs typeface="Barlow" pitchFamily="34" charset="-120"/>
              </a:rPr>
              <a:t>المملكة المتحدة</a:t>
            </a:r>
            <a:endParaRPr lang="en-US" sz="1900" dirty="0"/>
          </a:p>
        </p:txBody>
      </p:sp>
      <p:sp>
        <p:nvSpPr>
          <p:cNvPr id="7" name="Text 5"/>
          <p:cNvSpPr/>
          <p:nvPr/>
        </p:nvSpPr>
        <p:spPr>
          <a:xfrm>
            <a:off x="7623929" y="3286363"/>
            <a:ext cx="2743200" cy="342900"/>
          </a:xfrm>
          <a:prstGeom prst="rect">
            <a:avLst/>
          </a:prstGeom>
          <a:noFill/>
          <a:ln/>
        </p:spPr>
        <p:txBody>
          <a:bodyPr wrap="none" lIns="0" tIns="0" rIns="0" bIns="0" rtlCol="0" anchor="t"/>
          <a:lstStyle/>
          <a:p>
            <a:pPr marL="0" indent="0">
              <a:lnSpc>
                <a:spcPts val="2700"/>
              </a:lnSpc>
              <a:buNone/>
            </a:pPr>
            <a:r>
              <a:rPr lang="en-US" sz="2150" dirty="0">
                <a:solidFill>
                  <a:srgbClr val="FFFFFF"/>
                </a:solidFill>
                <a:latin typeface="Barlow Medium" pitchFamily="34" charset="0"/>
                <a:ea typeface="Barlow Medium" pitchFamily="34" charset="-122"/>
                <a:cs typeface="Barlow Medium" pitchFamily="34" charset="-120"/>
              </a:rPr>
              <a:t>المنظمات</a:t>
            </a:r>
            <a:endParaRPr lang="en-US" sz="2150" dirty="0"/>
          </a:p>
        </p:txBody>
      </p:sp>
      <p:sp>
        <p:nvSpPr>
          <p:cNvPr id="8" name="Text 6"/>
          <p:cNvSpPr/>
          <p:nvPr/>
        </p:nvSpPr>
        <p:spPr>
          <a:xfrm>
            <a:off x="7623929" y="3876080"/>
            <a:ext cx="6150054" cy="1185148"/>
          </a:xfrm>
          <a:prstGeom prst="rect">
            <a:avLst/>
          </a:prstGeom>
          <a:noFill/>
          <a:ln/>
        </p:spPr>
        <p:txBody>
          <a:bodyPr wrap="square" lIns="0" tIns="0" rIns="0" bIns="0" rtlCol="0" anchor="t"/>
          <a:lstStyle/>
          <a:p>
            <a:pPr marL="0" indent="0">
              <a:lnSpc>
                <a:spcPts val="3100"/>
              </a:lnSpc>
              <a:buNone/>
            </a:pPr>
            <a:r>
              <a:rPr lang="en-US" sz="1900" dirty="0">
                <a:solidFill>
                  <a:srgbClr val="E5E0DF"/>
                </a:solidFill>
                <a:latin typeface="Barlow" pitchFamily="34" charset="0"/>
                <a:ea typeface="Barlow" pitchFamily="34" charset="-122"/>
                <a:cs typeface="Barlow" pitchFamily="34" charset="-120"/>
              </a:rPr>
              <a:t>تُعمل بعض المنظمات الدولية غير الحكومية على مساعدة الأطفال في السودان، وتوفير الدعم لهم في مجالات التعليم والصحة والرعاية.</a:t>
            </a:r>
            <a:endParaRPr lang="en-US" sz="1900" dirty="0"/>
          </a:p>
        </p:txBody>
      </p:sp>
      <p:sp>
        <p:nvSpPr>
          <p:cNvPr id="9" name="Text 7"/>
          <p:cNvSpPr/>
          <p:nvPr/>
        </p:nvSpPr>
        <p:spPr>
          <a:xfrm>
            <a:off x="8018859" y="5283398"/>
            <a:ext cx="5755124" cy="395049"/>
          </a:xfrm>
          <a:prstGeom prst="rect">
            <a:avLst/>
          </a:prstGeom>
          <a:noFill/>
          <a:ln/>
        </p:spPr>
        <p:txBody>
          <a:bodyPr wrap="none" lIns="0" tIns="0" rIns="0" bIns="0" rtlCol="0" anchor="t"/>
          <a:lstStyle/>
          <a:p>
            <a:pPr marL="342900" indent="-342900" algn="l">
              <a:lnSpc>
                <a:spcPts val="3100"/>
              </a:lnSpc>
              <a:buSzPct val="100000"/>
              <a:buChar char="•"/>
            </a:pPr>
            <a:r>
              <a:rPr lang="en-US" sz="1900" dirty="0">
                <a:solidFill>
                  <a:srgbClr val="E5E0DF"/>
                </a:solidFill>
                <a:latin typeface="Barlow" pitchFamily="34" charset="0"/>
                <a:ea typeface="Barlow" pitchFamily="34" charset="-122"/>
                <a:cs typeface="Barlow" pitchFamily="34" charset="-120"/>
              </a:rPr>
              <a:t>اليونيسيف</a:t>
            </a:r>
            <a:endParaRPr lang="en-US" sz="1900" dirty="0"/>
          </a:p>
        </p:txBody>
      </p:sp>
      <p:sp>
        <p:nvSpPr>
          <p:cNvPr id="10" name="Text 8"/>
          <p:cNvSpPr/>
          <p:nvPr/>
        </p:nvSpPr>
        <p:spPr>
          <a:xfrm>
            <a:off x="8018859" y="5764768"/>
            <a:ext cx="5755124" cy="395049"/>
          </a:xfrm>
          <a:prstGeom prst="rect">
            <a:avLst/>
          </a:prstGeom>
          <a:noFill/>
          <a:ln/>
        </p:spPr>
        <p:txBody>
          <a:bodyPr wrap="none" lIns="0" tIns="0" rIns="0" bIns="0" rtlCol="0" anchor="t"/>
          <a:lstStyle/>
          <a:p>
            <a:pPr marL="342900" indent="-342900" algn="l">
              <a:lnSpc>
                <a:spcPts val="3100"/>
              </a:lnSpc>
              <a:buSzPct val="100000"/>
              <a:buChar char="•"/>
            </a:pPr>
            <a:r>
              <a:rPr lang="en-US" sz="1900" dirty="0">
                <a:solidFill>
                  <a:srgbClr val="E5E0DF"/>
                </a:solidFill>
                <a:latin typeface="Barlow" pitchFamily="34" charset="0"/>
                <a:ea typeface="Barlow" pitchFamily="34" charset="-122"/>
                <a:cs typeface="Barlow" pitchFamily="34" charset="-120"/>
              </a:rPr>
              <a:t>منظمة أطباء بلا حدود</a:t>
            </a:r>
            <a:endParaRPr lang="en-US" sz="1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3F7E23D8-6490-D8E0-C261-E34F8D22B45E}"/>
              </a:ext>
            </a:extLst>
          </p:cNvPr>
          <p:cNvSpPr/>
          <p:nvPr/>
        </p:nvSpPr>
        <p:spPr>
          <a:xfrm>
            <a:off x="0" y="0"/>
            <a:ext cx="14630400" cy="8229600"/>
          </a:xfrm>
          <a:prstGeom prst="rect">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261818" y="1633418"/>
            <a:ext cx="4962763" cy="4962763"/>
          </a:xfrm>
          <a:prstGeom prst="rect">
            <a:avLst/>
          </a:prstGeom>
        </p:spPr>
      </p:pic>
      <p:sp>
        <p:nvSpPr>
          <p:cNvPr id="4" name="Text 0"/>
          <p:cNvSpPr/>
          <p:nvPr/>
        </p:nvSpPr>
        <p:spPr>
          <a:xfrm>
            <a:off x="6219706" y="676037"/>
            <a:ext cx="4656415" cy="581978"/>
          </a:xfrm>
          <a:prstGeom prst="rect">
            <a:avLst/>
          </a:prstGeom>
          <a:noFill/>
          <a:ln/>
        </p:spPr>
        <p:txBody>
          <a:bodyPr wrap="none" lIns="0" tIns="0" rIns="0" bIns="0" rtlCol="0" anchor="t"/>
          <a:lstStyle/>
          <a:p>
            <a:pPr marL="0" indent="0">
              <a:lnSpc>
                <a:spcPts val="4550"/>
              </a:lnSpc>
              <a:buNone/>
            </a:pPr>
            <a:r>
              <a:rPr lang="en-US" sz="3650" dirty="0">
                <a:solidFill>
                  <a:srgbClr val="FFFFFF"/>
                </a:solidFill>
                <a:latin typeface="Barlow Medium" pitchFamily="34" charset="0"/>
                <a:ea typeface="Barlow Medium" pitchFamily="34" charset="-122"/>
                <a:cs typeface="Barlow Medium" pitchFamily="34" charset="-120"/>
              </a:rPr>
              <a:t>الجدول الزمني للأحداث</a:t>
            </a:r>
            <a:endParaRPr lang="en-US" sz="3650" dirty="0"/>
          </a:p>
        </p:txBody>
      </p:sp>
      <p:sp>
        <p:nvSpPr>
          <p:cNvPr id="5" name="Shape 1"/>
          <p:cNvSpPr/>
          <p:nvPr/>
        </p:nvSpPr>
        <p:spPr>
          <a:xfrm>
            <a:off x="6522482" y="1572220"/>
            <a:ext cx="22860" cy="5981343"/>
          </a:xfrm>
          <a:prstGeom prst="roundRect">
            <a:avLst>
              <a:gd name="adj" fmla="val 384981"/>
            </a:avLst>
          </a:prstGeom>
          <a:solidFill>
            <a:srgbClr val="922022"/>
          </a:solidFill>
          <a:ln/>
        </p:spPr>
        <p:txBody>
          <a:bodyPr/>
          <a:lstStyle/>
          <a:p>
            <a:endParaRPr lang="en-QA"/>
          </a:p>
        </p:txBody>
      </p:sp>
      <p:sp>
        <p:nvSpPr>
          <p:cNvPr id="6" name="Shape 2"/>
          <p:cNvSpPr/>
          <p:nvPr/>
        </p:nvSpPr>
        <p:spPr>
          <a:xfrm>
            <a:off x="6746736" y="2032040"/>
            <a:ext cx="733306" cy="22860"/>
          </a:xfrm>
          <a:prstGeom prst="roundRect">
            <a:avLst>
              <a:gd name="adj" fmla="val 384981"/>
            </a:avLst>
          </a:prstGeom>
          <a:solidFill>
            <a:srgbClr val="922022"/>
          </a:solidFill>
          <a:ln/>
        </p:spPr>
        <p:txBody>
          <a:bodyPr/>
          <a:lstStyle/>
          <a:p>
            <a:endParaRPr lang="en-QA"/>
          </a:p>
        </p:txBody>
      </p:sp>
      <p:sp>
        <p:nvSpPr>
          <p:cNvPr id="7" name="Shape 3"/>
          <p:cNvSpPr/>
          <p:nvPr/>
        </p:nvSpPr>
        <p:spPr>
          <a:xfrm>
            <a:off x="6298228" y="1807845"/>
            <a:ext cx="471368" cy="471368"/>
          </a:xfrm>
          <a:prstGeom prst="roundRect">
            <a:avLst>
              <a:gd name="adj" fmla="val 18670"/>
            </a:avLst>
          </a:prstGeom>
          <a:solidFill>
            <a:srgbClr val="790709"/>
          </a:solidFill>
          <a:ln w="7620">
            <a:solidFill>
              <a:srgbClr val="922022"/>
            </a:solidFill>
            <a:prstDash val="solid"/>
          </a:ln>
        </p:spPr>
        <p:txBody>
          <a:bodyPr/>
          <a:lstStyle/>
          <a:p>
            <a:endParaRPr lang="en-QA"/>
          </a:p>
        </p:txBody>
      </p:sp>
      <p:sp>
        <p:nvSpPr>
          <p:cNvPr id="8" name="Text 4"/>
          <p:cNvSpPr/>
          <p:nvPr/>
        </p:nvSpPr>
        <p:spPr>
          <a:xfrm>
            <a:off x="6484680" y="1903809"/>
            <a:ext cx="98346" cy="279440"/>
          </a:xfrm>
          <a:prstGeom prst="rect">
            <a:avLst/>
          </a:prstGeom>
          <a:noFill/>
          <a:ln/>
        </p:spPr>
        <p:txBody>
          <a:bodyPr wrap="none" lIns="0" tIns="0" rIns="0" bIns="0" rtlCol="0" anchor="t"/>
          <a:lstStyle/>
          <a:p>
            <a:pPr marL="0" indent="0" algn="ctr">
              <a:lnSpc>
                <a:spcPts val="2150"/>
              </a:lnSpc>
              <a:buNone/>
            </a:pPr>
            <a:r>
              <a:rPr lang="en-US" sz="2150" dirty="0">
                <a:solidFill>
                  <a:srgbClr val="E5E0DF"/>
                </a:solidFill>
                <a:latin typeface="Barlow Medium" pitchFamily="34" charset="0"/>
                <a:ea typeface="Barlow Medium" pitchFamily="34" charset="-122"/>
                <a:cs typeface="Barlow Medium" pitchFamily="34" charset="-120"/>
              </a:rPr>
              <a:t>1</a:t>
            </a:r>
            <a:endParaRPr lang="en-US" sz="2150" dirty="0"/>
          </a:p>
        </p:txBody>
      </p:sp>
      <p:sp>
        <p:nvSpPr>
          <p:cNvPr id="9" name="Text 5"/>
          <p:cNvSpPr/>
          <p:nvPr/>
        </p:nvSpPr>
        <p:spPr>
          <a:xfrm>
            <a:off x="7686318" y="1781651"/>
            <a:ext cx="2328148" cy="290870"/>
          </a:xfrm>
          <a:prstGeom prst="rect">
            <a:avLst/>
          </a:prstGeom>
          <a:noFill/>
          <a:ln/>
        </p:spPr>
        <p:txBody>
          <a:bodyPr wrap="none" lIns="0" tIns="0" rIns="0" bIns="0" rtlCol="0" anchor="t"/>
          <a:lstStyle/>
          <a:p>
            <a:pPr marL="0" indent="0" algn="l">
              <a:lnSpc>
                <a:spcPts val="2250"/>
              </a:lnSpc>
              <a:buNone/>
            </a:pPr>
            <a:r>
              <a:rPr lang="en-US" sz="1800" dirty="0">
                <a:solidFill>
                  <a:srgbClr val="E5E0DF"/>
                </a:solidFill>
                <a:latin typeface="Barlow Medium" pitchFamily="34" charset="0"/>
                <a:ea typeface="Barlow Medium" pitchFamily="34" charset="-122"/>
                <a:cs typeface="Barlow Medium" pitchFamily="34" charset="-120"/>
              </a:rPr>
              <a:t>1983</a:t>
            </a:r>
            <a:endParaRPr lang="en-US" sz="1800" dirty="0"/>
          </a:p>
        </p:txBody>
      </p:sp>
      <p:sp>
        <p:nvSpPr>
          <p:cNvPr id="10" name="Text 6"/>
          <p:cNvSpPr/>
          <p:nvPr/>
        </p:nvSpPr>
        <p:spPr>
          <a:xfrm>
            <a:off x="7686318" y="2198132"/>
            <a:ext cx="6210776" cy="670560"/>
          </a:xfrm>
          <a:prstGeom prst="rect">
            <a:avLst/>
          </a:prstGeom>
          <a:noFill/>
          <a:ln/>
        </p:spPr>
        <p:txBody>
          <a:bodyPr wrap="square" lIns="0" tIns="0" rIns="0" bIns="0" rtlCol="0" anchor="t"/>
          <a:lstStyle/>
          <a:p>
            <a:pPr marL="0" indent="0" algn="l">
              <a:lnSpc>
                <a:spcPts val="2600"/>
              </a:lnSpc>
              <a:buNone/>
            </a:pPr>
            <a:r>
              <a:rPr lang="en-US" sz="1600" dirty="0">
                <a:solidFill>
                  <a:srgbClr val="E5E0DF"/>
                </a:solidFill>
                <a:latin typeface="Barlow" pitchFamily="34" charset="0"/>
                <a:ea typeface="Barlow" pitchFamily="34" charset="-122"/>
                <a:cs typeface="Barlow" pitchFamily="34" charset="-120"/>
              </a:rPr>
              <a:t>اندلاع حرب أهلية في السودان بين الحكومة السودانية وجماعات مسلحة في الجنوب.</a:t>
            </a:r>
            <a:endParaRPr lang="en-US" sz="1600" dirty="0"/>
          </a:p>
        </p:txBody>
      </p:sp>
      <p:sp>
        <p:nvSpPr>
          <p:cNvPr id="11" name="Shape 7"/>
          <p:cNvSpPr/>
          <p:nvPr/>
        </p:nvSpPr>
        <p:spPr>
          <a:xfrm>
            <a:off x="6746736" y="3747373"/>
            <a:ext cx="733306" cy="22860"/>
          </a:xfrm>
          <a:prstGeom prst="roundRect">
            <a:avLst>
              <a:gd name="adj" fmla="val 384981"/>
            </a:avLst>
          </a:prstGeom>
          <a:solidFill>
            <a:srgbClr val="922022"/>
          </a:solidFill>
          <a:ln/>
        </p:spPr>
        <p:txBody>
          <a:bodyPr/>
          <a:lstStyle/>
          <a:p>
            <a:endParaRPr lang="en-QA"/>
          </a:p>
        </p:txBody>
      </p:sp>
      <p:sp>
        <p:nvSpPr>
          <p:cNvPr id="12" name="Shape 8"/>
          <p:cNvSpPr/>
          <p:nvPr/>
        </p:nvSpPr>
        <p:spPr>
          <a:xfrm>
            <a:off x="6298228" y="3523178"/>
            <a:ext cx="471368" cy="471368"/>
          </a:xfrm>
          <a:prstGeom prst="roundRect">
            <a:avLst>
              <a:gd name="adj" fmla="val 18670"/>
            </a:avLst>
          </a:prstGeom>
          <a:solidFill>
            <a:srgbClr val="790709"/>
          </a:solidFill>
          <a:ln w="7620">
            <a:solidFill>
              <a:srgbClr val="922022"/>
            </a:solidFill>
            <a:prstDash val="solid"/>
          </a:ln>
        </p:spPr>
        <p:txBody>
          <a:bodyPr/>
          <a:lstStyle/>
          <a:p>
            <a:endParaRPr lang="en-QA"/>
          </a:p>
        </p:txBody>
      </p:sp>
      <p:sp>
        <p:nvSpPr>
          <p:cNvPr id="13" name="Text 9"/>
          <p:cNvSpPr/>
          <p:nvPr/>
        </p:nvSpPr>
        <p:spPr>
          <a:xfrm>
            <a:off x="6457890" y="3619143"/>
            <a:ext cx="152043" cy="279440"/>
          </a:xfrm>
          <a:prstGeom prst="rect">
            <a:avLst/>
          </a:prstGeom>
          <a:noFill/>
          <a:ln/>
        </p:spPr>
        <p:txBody>
          <a:bodyPr wrap="none" lIns="0" tIns="0" rIns="0" bIns="0" rtlCol="0" anchor="t"/>
          <a:lstStyle/>
          <a:p>
            <a:pPr marL="0" indent="0" algn="ctr">
              <a:lnSpc>
                <a:spcPts val="2150"/>
              </a:lnSpc>
              <a:buNone/>
            </a:pPr>
            <a:r>
              <a:rPr lang="en-US" sz="2150" dirty="0">
                <a:solidFill>
                  <a:srgbClr val="E5E0DF"/>
                </a:solidFill>
                <a:latin typeface="Barlow Medium" pitchFamily="34" charset="0"/>
                <a:ea typeface="Barlow Medium" pitchFamily="34" charset="-122"/>
                <a:cs typeface="Barlow Medium" pitchFamily="34" charset="-120"/>
              </a:rPr>
              <a:t>2</a:t>
            </a:r>
            <a:endParaRPr lang="en-US" sz="2150" dirty="0"/>
          </a:p>
        </p:txBody>
      </p:sp>
      <p:sp>
        <p:nvSpPr>
          <p:cNvPr id="14" name="Text 10"/>
          <p:cNvSpPr/>
          <p:nvPr/>
        </p:nvSpPr>
        <p:spPr>
          <a:xfrm>
            <a:off x="7686318" y="3496985"/>
            <a:ext cx="2328148" cy="290870"/>
          </a:xfrm>
          <a:prstGeom prst="rect">
            <a:avLst/>
          </a:prstGeom>
          <a:noFill/>
          <a:ln/>
        </p:spPr>
        <p:txBody>
          <a:bodyPr wrap="none" lIns="0" tIns="0" rIns="0" bIns="0" rtlCol="0" anchor="t"/>
          <a:lstStyle/>
          <a:p>
            <a:pPr marL="0" indent="0" algn="l">
              <a:lnSpc>
                <a:spcPts val="2250"/>
              </a:lnSpc>
              <a:buNone/>
            </a:pPr>
            <a:r>
              <a:rPr lang="en-US" sz="1800" dirty="0">
                <a:solidFill>
                  <a:srgbClr val="E5E0DF"/>
                </a:solidFill>
                <a:latin typeface="Barlow Medium" pitchFamily="34" charset="0"/>
                <a:ea typeface="Barlow Medium" pitchFamily="34" charset="-122"/>
                <a:cs typeface="Barlow Medium" pitchFamily="34" charset="-120"/>
              </a:rPr>
              <a:t>2003</a:t>
            </a:r>
            <a:endParaRPr lang="en-US" sz="1800" dirty="0"/>
          </a:p>
        </p:txBody>
      </p:sp>
      <p:sp>
        <p:nvSpPr>
          <p:cNvPr id="15" name="Text 11"/>
          <p:cNvSpPr/>
          <p:nvPr/>
        </p:nvSpPr>
        <p:spPr>
          <a:xfrm>
            <a:off x="7686318" y="3913465"/>
            <a:ext cx="6210776" cy="335280"/>
          </a:xfrm>
          <a:prstGeom prst="rect">
            <a:avLst/>
          </a:prstGeom>
          <a:noFill/>
          <a:ln/>
        </p:spPr>
        <p:txBody>
          <a:bodyPr wrap="none" lIns="0" tIns="0" rIns="0" bIns="0" rtlCol="0" anchor="t"/>
          <a:lstStyle/>
          <a:p>
            <a:pPr marL="0" indent="0" algn="l">
              <a:lnSpc>
                <a:spcPts val="2600"/>
              </a:lnSpc>
              <a:buNone/>
            </a:pPr>
            <a:r>
              <a:rPr lang="en-US" sz="1600" dirty="0">
                <a:solidFill>
                  <a:srgbClr val="E5E0DF"/>
                </a:solidFill>
                <a:latin typeface="Barlow" pitchFamily="34" charset="0"/>
                <a:ea typeface="Barlow" pitchFamily="34" charset="-122"/>
                <a:cs typeface="Barlow" pitchFamily="34" charset="-120"/>
              </a:rPr>
              <a:t>بدء صراع دارفور، حيث قاتلت جماعات مسلحة من دارفور الحكومة السودانية.</a:t>
            </a:r>
            <a:endParaRPr lang="en-US" sz="1600" dirty="0"/>
          </a:p>
        </p:txBody>
      </p:sp>
      <p:sp>
        <p:nvSpPr>
          <p:cNvPr id="16" name="Shape 12"/>
          <p:cNvSpPr/>
          <p:nvPr/>
        </p:nvSpPr>
        <p:spPr>
          <a:xfrm>
            <a:off x="6746736" y="5127427"/>
            <a:ext cx="733306" cy="22860"/>
          </a:xfrm>
          <a:prstGeom prst="roundRect">
            <a:avLst>
              <a:gd name="adj" fmla="val 384981"/>
            </a:avLst>
          </a:prstGeom>
          <a:solidFill>
            <a:srgbClr val="922022"/>
          </a:solidFill>
          <a:ln/>
        </p:spPr>
        <p:txBody>
          <a:bodyPr/>
          <a:lstStyle/>
          <a:p>
            <a:endParaRPr lang="en-QA"/>
          </a:p>
        </p:txBody>
      </p:sp>
      <p:sp>
        <p:nvSpPr>
          <p:cNvPr id="17" name="Shape 13"/>
          <p:cNvSpPr/>
          <p:nvPr/>
        </p:nvSpPr>
        <p:spPr>
          <a:xfrm>
            <a:off x="6298228" y="4903232"/>
            <a:ext cx="471368" cy="471368"/>
          </a:xfrm>
          <a:prstGeom prst="roundRect">
            <a:avLst>
              <a:gd name="adj" fmla="val 18670"/>
            </a:avLst>
          </a:prstGeom>
          <a:solidFill>
            <a:srgbClr val="790709"/>
          </a:solidFill>
          <a:ln w="7620">
            <a:solidFill>
              <a:srgbClr val="922022"/>
            </a:solidFill>
            <a:prstDash val="solid"/>
          </a:ln>
        </p:spPr>
        <p:txBody>
          <a:bodyPr/>
          <a:lstStyle/>
          <a:p>
            <a:endParaRPr lang="en-QA"/>
          </a:p>
        </p:txBody>
      </p:sp>
      <p:sp>
        <p:nvSpPr>
          <p:cNvPr id="18" name="Text 14"/>
          <p:cNvSpPr/>
          <p:nvPr/>
        </p:nvSpPr>
        <p:spPr>
          <a:xfrm>
            <a:off x="6460629" y="4999196"/>
            <a:ext cx="146447" cy="279440"/>
          </a:xfrm>
          <a:prstGeom prst="rect">
            <a:avLst/>
          </a:prstGeom>
          <a:noFill/>
          <a:ln/>
        </p:spPr>
        <p:txBody>
          <a:bodyPr wrap="none" lIns="0" tIns="0" rIns="0" bIns="0" rtlCol="0" anchor="t"/>
          <a:lstStyle/>
          <a:p>
            <a:pPr marL="0" indent="0" algn="ctr">
              <a:lnSpc>
                <a:spcPts val="2150"/>
              </a:lnSpc>
              <a:buNone/>
            </a:pPr>
            <a:r>
              <a:rPr lang="en-US" sz="2150" dirty="0">
                <a:solidFill>
                  <a:srgbClr val="E5E0DF"/>
                </a:solidFill>
                <a:latin typeface="Barlow Medium" pitchFamily="34" charset="0"/>
                <a:ea typeface="Barlow Medium" pitchFamily="34" charset="-122"/>
                <a:cs typeface="Barlow Medium" pitchFamily="34" charset="-120"/>
              </a:rPr>
              <a:t>3</a:t>
            </a:r>
            <a:endParaRPr lang="en-US" sz="2150" dirty="0"/>
          </a:p>
        </p:txBody>
      </p:sp>
      <p:sp>
        <p:nvSpPr>
          <p:cNvPr id="19" name="Text 15"/>
          <p:cNvSpPr/>
          <p:nvPr/>
        </p:nvSpPr>
        <p:spPr>
          <a:xfrm>
            <a:off x="7686318" y="4877038"/>
            <a:ext cx="2328148" cy="290870"/>
          </a:xfrm>
          <a:prstGeom prst="rect">
            <a:avLst/>
          </a:prstGeom>
          <a:noFill/>
          <a:ln/>
        </p:spPr>
        <p:txBody>
          <a:bodyPr wrap="none" lIns="0" tIns="0" rIns="0" bIns="0" rtlCol="0" anchor="t"/>
          <a:lstStyle/>
          <a:p>
            <a:pPr marL="0" indent="0" algn="l">
              <a:lnSpc>
                <a:spcPts val="2250"/>
              </a:lnSpc>
              <a:buNone/>
            </a:pPr>
            <a:r>
              <a:rPr lang="en-US" sz="1800" dirty="0">
                <a:solidFill>
                  <a:srgbClr val="E5E0DF"/>
                </a:solidFill>
                <a:latin typeface="Barlow Medium" pitchFamily="34" charset="0"/>
                <a:ea typeface="Barlow Medium" pitchFamily="34" charset="-122"/>
                <a:cs typeface="Barlow Medium" pitchFamily="34" charset="-120"/>
              </a:rPr>
              <a:t>2011</a:t>
            </a:r>
            <a:endParaRPr lang="en-US" sz="1800" dirty="0"/>
          </a:p>
        </p:txBody>
      </p:sp>
      <p:sp>
        <p:nvSpPr>
          <p:cNvPr id="20" name="Text 16"/>
          <p:cNvSpPr/>
          <p:nvPr/>
        </p:nvSpPr>
        <p:spPr>
          <a:xfrm>
            <a:off x="7686318" y="5293519"/>
            <a:ext cx="6210776" cy="670560"/>
          </a:xfrm>
          <a:prstGeom prst="rect">
            <a:avLst/>
          </a:prstGeom>
          <a:noFill/>
          <a:ln/>
        </p:spPr>
        <p:txBody>
          <a:bodyPr wrap="square" lIns="0" tIns="0" rIns="0" bIns="0" rtlCol="0" anchor="t"/>
          <a:lstStyle/>
          <a:p>
            <a:pPr marL="0" indent="0" algn="l">
              <a:lnSpc>
                <a:spcPts val="2600"/>
              </a:lnSpc>
              <a:buNone/>
            </a:pPr>
            <a:r>
              <a:rPr lang="en-US" sz="1600" dirty="0">
                <a:solidFill>
                  <a:srgbClr val="E5E0DF"/>
                </a:solidFill>
                <a:latin typeface="Barlow" pitchFamily="34" charset="0"/>
                <a:ea typeface="Barlow" pitchFamily="34" charset="-122"/>
                <a:cs typeface="Barlow" pitchFamily="34" charset="-120"/>
              </a:rPr>
              <a:t>استقلال جنوب السودان، مما أدى إلى انخفاض العنف في جنوب السودان، لكن الصراع استمر في دارفور وبعض المناطق الأخرى.</a:t>
            </a:r>
            <a:endParaRPr lang="en-US" sz="1600" dirty="0"/>
          </a:p>
        </p:txBody>
      </p:sp>
      <p:sp>
        <p:nvSpPr>
          <p:cNvPr id="21" name="Shape 17"/>
          <p:cNvSpPr/>
          <p:nvPr/>
        </p:nvSpPr>
        <p:spPr>
          <a:xfrm>
            <a:off x="6746736" y="6842760"/>
            <a:ext cx="733306" cy="22860"/>
          </a:xfrm>
          <a:prstGeom prst="roundRect">
            <a:avLst>
              <a:gd name="adj" fmla="val 384981"/>
            </a:avLst>
          </a:prstGeom>
          <a:solidFill>
            <a:srgbClr val="922022"/>
          </a:solidFill>
          <a:ln/>
        </p:spPr>
        <p:txBody>
          <a:bodyPr/>
          <a:lstStyle/>
          <a:p>
            <a:endParaRPr lang="en-QA"/>
          </a:p>
        </p:txBody>
      </p:sp>
      <p:sp>
        <p:nvSpPr>
          <p:cNvPr id="22" name="Shape 18"/>
          <p:cNvSpPr/>
          <p:nvPr/>
        </p:nvSpPr>
        <p:spPr>
          <a:xfrm>
            <a:off x="6298228" y="6618565"/>
            <a:ext cx="471368" cy="471368"/>
          </a:xfrm>
          <a:prstGeom prst="roundRect">
            <a:avLst>
              <a:gd name="adj" fmla="val 18670"/>
            </a:avLst>
          </a:prstGeom>
          <a:solidFill>
            <a:srgbClr val="790709"/>
          </a:solidFill>
          <a:ln w="7620">
            <a:solidFill>
              <a:srgbClr val="922022"/>
            </a:solidFill>
            <a:prstDash val="solid"/>
          </a:ln>
        </p:spPr>
        <p:txBody>
          <a:bodyPr/>
          <a:lstStyle/>
          <a:p>
            <a:endParaRPr lang="en-QA"/>
          </a:p>
        </p:txBody>
      </p:sp>
      <p:sp>
        <p:nvSpPr>
          <p:cNvPr id="23" name="Text 19"/>
          <p:cNvSpPr/>
          <p:nvPr/>
        </p:nvSpPr>
        <p:spPr>
          <a:xfrm>
            <a:off x="6454200" y="6714530"/>
            <a:ext cx="159306" cy="279440"/>
          </a:xfrm>
          <a:prstGeom prst="rect">
            <a:avLst/>
          </a:prstGeom>
          <a:noFill/>
          <a:ln/>
        </p:spPr>
        <p:txBody>
          <a:bodyPr wrap="none" lIns="0" tIns="0" rIns="0" bIns="0" rtlCol="0" anchor="t"/>
          <a:lstStyle/>
          <a:p>
            <a:pPr marL="0" indent="0" algn="ctr">
              <a:lnSpc>
                <a:spcPts val="2150"/>
              </a:lnSpc>
              <a:buNone/>
            </a:pPr>
            <a:r>
              <a:rPr lang="en-US" sz="2150" dirty="0">
                <a:solidFill>
                  <a:srgbClr val="E5E0DF"/>
                </a:solidFill>
                <a:latin typeface="Barlow Medium" pitchFamily="34" charset="0"/>
                <a:ea typeface="Barlow Medium" pitchFamily="34" charset="-122"/>
                <a:cs typeface="Barlow Medium" pitchFamily="34" charset="-120"/>
              </a:rPr>
              <a:t>4</a:t>
            </a:r>
            <a:endParaRPr lang="en-US" sz="2150" dirty="0"/>
          </a:p>
        </p:txBody>
      </p:sp>
      <p:sp>
        <p:nvSpPr>
          <p:cNvPr id="24" name="Text 20"/>
          <p:cNvSpPr/>
          <p:nvPr/>
        </p:nvSpPr>
        <p:spPr>
          <a:xfrm>
            <a:off x="7686318" y="6592372"/>
            <a:ext cx="2328148" cy="290870"/>
          </a:xfrm>
          <a:prstGeom prst="rect">
            <a:avLst/>
          </a:prstGeom>
          <a:noFill/>
          <a:ln/>
        </p:spPr>
        <p:txBody>
          <a:bodyPr wrap="none" lIns="0" tIns="0" rIns="0" bIns="0" rtlCol="0" anchor="t"/>
          <a:lstStyle/>
          <a:p>
            <a:pPr marL="0" indent="0" algn="l">
              <a:lnSpc>
                <a:spcPts val="2250"/>
              </a:lnSpc>
              <a:buNone/>
            </a:pPr>
            <a:r>
              <a:rPr lang="en-US" sz="1800" dirty="0">
                <a:solidFill>
                  <a:srgbClr val="E5E0DF"/>
                </a:solidFill>
                <a:latin typeface="Barlow Medium" pitchFamily="34" charset="0"/>
                <a:ea typeface="Barlow Medium" pitchFamily="34" charset="-122"/>
                <a:cs typeface="Barlow Medium" pitchFamily="34" charset="-120"/>
              </a:rPr>
              <a:t>2019</a:t>
            </a:r>
            <a:endParaRPr lang="en-US" sz="1800" dirty="0"/>
          </a:p>
        </p:txBody>
      </p:sp>
      <p:sp>
        <p:nvSpPr>
          <p:cNvPr id="25" name="Text 21"/>
          <p:cNvSpPr/>
          <p:nvPr/>
        </p:nvSpPr>
        <p:spPr>
          <a:xfrm>
            <a:off x="7686318" y="7008852"/>
            <a:ext cx="6210776" cy="335280"/>
          </a:xfrm>
          <a:prstGeom prst="rect">
            <a:avLst/>
          </a:prstGeom>
          <a:noFill/>
          <a:ln/>
        </p:spPr>
        <p:txBody>
          <a:bodyPr wrap="none" lIns="0" tIns="0" rIns="0" bIns="0" rtlCol="0" anchor="t"/>
          <a:lstStyle/>
          <a:p>
            <a:pPr marL="0" indent="0" algn="l">
              <a:lnSpc>
                <a:spcPts val="2600"/>
              </a:lnSpc>
              <a:buNone/>
            </a:pPr>
            <a:r>
              <a:rPr lang="en-US" sz="1600" dirty="0">
                <a:solidFill>
                  <a:srgbClr val="E5E0DF"/>
                </a:solidFill>
                <a:latin typeface="Barlow" pitchFamily="34" charset="0"/>
                <a:ea typeface="Barlow" pitchFamily="34" charset="-122"/>
                <a:cs typeface="Barlow" pitchFamily="34" charset="-120"/>
              </a:rPr>
              <a:t>انقلاب عسكري في السودان، مما أدى إلى فترة من عدم الاستقرار السياسي.</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CD254B14-1114-4C8D-CA6B-2FA3C65FEE58}"/>
              </a:ext>
            </a:extLst>
          </p:cNvPr>
          <p:cNvSpPr/>
          <p:nvPr/>
        </p:nvSpPr>
        <p:spPr>
          <a:xfrm>
            <a:off x="0" y="0"/>
            <a:ext cx="14630400" cy="8229600"/>
          </a:xfrm>
          <a:prstGeom prst="rect">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4" name="Text 0"/>
          <p:cNvSpPr/>
          <p:nvPr/>
        </p:nvSpPr>
        <p:spPr>
          <a:xfrm>
            <a:off x="6301383" y="833914"/>
            <a:ext cx="7514034" cy="1293495"/>
          </a:xfrm>
          <a:prstGeom prst="rect">
            <a:avLst/>
          </a:prstGeom>
          <a:noFill/>
          <a:ln/>
        </p:spPr>
        <p:txBody>
          <a:bodyPr wrap="square" lIns="0" tIns="0" rIns="0" bIns="0" rtlCol="0" anchor="t"/>
          <a:lstStyle/>
          <a:p>
            <a:pPr marL="0" indent="0">
              <a:lnSpc>
                <a:spcPts val="5050"/>
              </a:lnSpc>
              <a:buNone/>
            </a:pPr>
            <a:r>
              <a:rPr lang="en-US" sz="4050" dirty="0">
                <a:solidFill>
                  <a:srgbClr val="FFFFFF"/>
                </a:solidFill>
                <a:latin typeface="Barlow Medium" pitchFamily="34" charset="0"/>
                <a:ea typeface="Barlow Medium" pitchFamily="34" charset="-122"/>
                <a:cs typeface="Barlow Medium" pitchFamily="34" charset="-120"/>
              </a:rPr>
              <a:t>معاهدات الأمم المتحدة وأحداثها ذات الصلة</a:t>
            </a:r>
            <a:endParaRPr lang="en-US" sz="4050" dirty="0"/>
          </a:p>
        </p:txBody>
      </p:sp>
      <p:sp>
        <p:nvSpPr>
          <p:cNvPr id="5" name="Shape 1"/>
          <p:cNvSpPr/>
          <p:nvPr/>
        </p:nvSpPr>
        <p:spPr>
          <a:xfrm>
            <a:off x="6301383" y="2476619"/>
            <a:ext cx="7514034" cy="4918948"/>
          </a:xfrm>
          <a:prstGeom prst="roundRect">
            <a:avLst>
              <a:gd name="adj" fmla="val 1988"/>
            </a:avLst>
          </a:prstGeom>
          <a:noFill/>
          <a:ln w="7620">
            <a:solidFill>
              <a:srgbClr val="FFFFFF">
                <a:alpha val="24000"/>
              </a:srgbClr>
            </a:solidFill>
            <a:prstDash val="solid"/>
          </a:ln>
        </p:spPr>
        <p:txBody>
          <a:bodyPr/>
          <a:lstStyle/>
          <a:p>
            <a:endParaRPr lang="en-QA"/>
          </a:p>
        </p:txBody>
      </p:sp>
      <p:sp>
        <p:nvSpPr>
          <p:cNvPr id="6" name="Shape 2"/>
          <p:cNvSpPr/>
          <p:nvPr/>
        </p:nvSpPr>
        <p:spPr>
          <a:xfrm>
            <a:off x="6309003" y="2484239"/>
            <a:ext cx="7498794" cy="667107"/>
          </a:xfrm>
          <a:prstGeom prst="rect">
            <a:avLst/>
          </a:prstGeom>
          <a:solidFill>
            <a:srgbClr val="FFFFFF">
              <a:alpha val="4000"/>
            </a:srgbClr>
          </a:solidFill>
          <a:ln/>
        </p:spPr>
        <p:txBody>
          <a:bodyPr/>
          <a:lstStyle/>
          <a:p>
            <a:endParaRPr lang="en-QA"/>
          </a:p>
        </p:txBody>
      </p:sp>
      <p:sp>
        <p:nvSpPr>
          <p:cNvPr id="7" name="Text 3"/>
          <p:cNvSpPr/>
          <p:nvPr/>
        </p:nvSpPr>
        <p:spPr>
          <a:xfrm>
            <a:off x="6541770" y="2631519"/>
            <a:ext cx="3280053" cy="372547"/>
          </a:xfrm>
          <a:prstGeom prst="rect">
            <a:avLst/>
          </a:prstGeom>
          <a:noFill/>
          <a:ln/>
        </p:spPr>
        <p:txBody>
          <a:bodyPr wrap="none" lIns="0" tIns="0" rIns="0" bIns="0" rtlCol="0" anchor="t"/>
          <a:lstStyle/>
          <a:p>
            <a:pPr marL="0" indent="0">
              <a:lnSpc>
                <a:spcPts val="2900"/>
              </a:lnSpc>
              <a:buNone/>
            </a:pPr>
            <a:r>
              <a:rPr lang="en-US" sz="1800" dirty="0">
                <a:solidFill>
                  <a:srgbClr val="E5E0DF"/>
                </a:solidFill>
                <a:latin typeface="Barlow" pitchFamily="34" charset="0"/>
                <a:ea typeface="Barlow" pitchFamily="34" charset="-122"/>
                <a:cs typeface="Barlow" pitchFamily="34" charset="-120"/>
              </a:rPr>
              <a:t>معاهدة</a:t>
            </a:r>
            <a:endParaRPr lang="en-US" sz="1800" dirty="0"/>
          </a:p>
        </p:txBody>
      </p:sp>
      <p:sp>
        <p:nvSpPr>
          <p:cNvPr id="8" name="Text 4"/>
          <p:cNvSpPr/>
          <p:nvPr/>
        </p:nvSpPr>
        <p:spPr>
          <a:xfrm>
            <a:off x="10294977" y="2631519"/>
            <a:ext cx="3280053" cy="372547"/>
          </a:xfrm>
          <a:prstGeom prst="rect">
            <a:avLst/>
          </a:prstGeom>
          <a:noFill/>
          <a:ln/>
        </p:spPr>
        <p:txBody>
          <a:bodyPr wrap="none" lIns="0" tIns="0" rIns="0" bIns="0" rtlCol="0" anchor="t"/>
          <a:lstStyle/>
          <a:p>
            <a:pPr marL="0" indent="0">
              <a:lnSpc>
                <a:spcPts val="2900"/>
              </a:lnSpc>
              <a:buNone/>
            </a:pPr>
            <a:r>
              <a:rPr lang="en-US" sz="1800" dirty="0">
                <a:solidFill>
                  <a:srgbClr val="E5E0DF"/>
                </a:solidFill>
                <a:latin typeface="Barlow" pitchFamily="34" charset="0"/>
                <a:ea typeface="Barlow" pitchFamily="34" charset="-122"/>
                <a:cs typeface="Barlow" pitchFamily="34" charset="-120"/>
              </a:rPr>
              <a:t>الهدف</a:t>
            </a:r>
            <a:endParaRPr lang="en-US" sz="1800" dirty="0"/>
          </a:p>
        </p:txBody>
      </p:sp>
      <p:sp>
        <p:nvSpPr>
          <p:cNvPr id="9" name="Shape 5"/>
          <p:cNvSpPr/>
          <p:nvPr/>
        </p:nvSpPr>
        <p:spPr>
          <a:xfrm>
            <a:off x="6309003" y="3151346"/>
            <a:ext cx="7498794" cy="1412200"/>
          </a:xfrm>
          <a:prstGeom prst="rect">
            <a:avLst/>
          </a:prstGeom>
          <a:solidFill>
            <a:srgbClr val="000000">
              <a:alpha val="4000"/>
            </a:srgbClr>
          </a:solidFill>
          <a:ln/>
        </p:spPr>
        <p:txBody>
          <a:bodyPr/>
          <a:lstStyle/>
          <a:p>
            <a:endParaRPr lang="en-QA"/>
          </a:p>
        </p:txBody>
      </p:sp>
      <p:sp>
        <p:nvSpPr>
          <p:cNvPr id="10" name="Text 6"/>
          <p:cNvSpPr/>
          <p:nvPr/>
        </p:nvSpPr>
        <p:spPr>
          <a:xfrm>
            <a:off x="6541770" y="3298627"/>
            <a:ext cx="3280053" cy="372547"/>
          </a:xfrm>
          <a:prstGeom prst="rect">
            <a:avLst/>
          </a:prstGeom>
          <a:noFill/>
          <a:ln/>
        </p:spPr>
        <p:txBody>
          <a:bodyPr wrap="none" lIns="0" tIns="0" rIns="0" bIns="0" rtlCol="0" anchor="t"/>
          <a:lstStyle/>
          <a:p>
            <a:pPr marL="0" indent="0">
              <a:lnSpc>
                <a:spcPts val="2900"/>
              </a:lnSpc>
              <a:buNone/>
            </a:pPr>
            <a:r>
              <a:rPr lang="en-US" sz="1800" dirty="0">
                <a:solidFill>
                  <a:srgbClr val="E5E0DF"/>
                </a:solidFill>
                <a:latin typeface="Barlow" pitchFamily="34" charset="0"/>
                <a:ea typeface="Barlow" pitchFamily="34" charset="-122"/>
                <a:cs typeface="Barlow" pitchFamily="34" charset="-120"/>
              </a:rPr>
              <a:t>اتفاقية حقوق الطفل</a:t>
            </a:r>
            <a:endParaRPr lang="en-US" sz="1800" dirty="0"/>
          </a:p>
        </p:txBody>
      </p:sp>
      <p:sp>
        <p:nvSpPr>
          <p:cNvPr id="11" name="Text 7"/>
          <p:cNvSpPr/>
          <p:nvPr/>
        </p:nvSpPr>
        <p:spPr>
          <a:xfrm>
            <a:off x="10294977" y="3298627"/>
            <a:ext cx="3280053" cy="1117640"/>
          </a:xfrm>
          <a:prstGeom prst="rect">
            <a:avLst/>
          </a:prstGeom>
          <a:noFill/>
          <a:ln/>
        </p:spPr>
        <p:txBody>
          <a:bodyPr wrap="square" lIns="0" tIns="0" rIns="0" bIns="0" rtlCol="0" anchor="t"/>
          <a:lstStyle/>
          <a:p>
            <a:pPr marL="0" indent="0">
              <a:lnSpc>
                <a:spcPts val="2900"/>
              </a:lnSpc>
              <a:buNone/>
            </a:pPr>
            <a:r>
              <a:rPr lang="en-US" sz="1800" dirty="0">
                <a:solidFill>
                  <a:srgbClr val="E5E0DF"/>
                </a:solidFill>
                <a:latin typeface="Barlow" pitchFamily="34" charset="0"/>
                <a:ea typeface="Barlow" pitchFamily="34" charset="-122"/>
                <a:cs typeface="Barlow" pitchFamily="34" charset="-120"/>
              </a:rPr>
              <a:t>حماية حقوق الأطفال، بما في ذلك حقهم في الحياة والتعليم والرعاية الصحية.</a:t>
            </a:r>
            <a:endParaRPr lang="en-US" sz="1800" dirty="0"/>
          </a:p>
        </p:txBody>
      </p:sp>
      <p:sp>
        <p:nvSpPr>
          <p:cNvPr id="12" name="Shape 8"/>
          <p:cNvSpPr/>
          <p:nvPr/>
        </p:nvSpPr>
        <p:spPr>
          <a:xfrm>
            <a:off x="6309003" y="4563547"/>
            <a:ext cx="7498794" cy="1412200"/>
          </a:xfrm>
          <a:prstGeom prst="rect">
            <a:avLst/>
          </a:prstGeom>
          <a:solidFill>
            <a:srgbClr val="FFFFFF">
              <a:alpha val="4000"/>
            </a:srgbClr>
          </a:solidFill>
          <a:ln/>
        </p:spPr>
        <p:txBody>
          <a:bodyPr/>
          <a:lstStyle/>
          <a:p>
            <a:endParaRPr lang="en-QA"/>
          </a:p>
        </p:txBody>
      </p:sp>
      <p:sp>
        <p:nvSpPr>
          <p:cNvPr id="13" name="Text 9"/>
          <p:cNvSpPr/>
          <p:nvPr/>
        </p:nvSpPr>
        <p:spPr>
          <a:xfrm>
            <a:off x="6541770" y="4710827"/>
            <a:ext cx="3280053" cy="1117640"/>
          </a:xfrm>
          <a:prstGeom prst="rect">
            <a:avLst/>
          </a:prstGeom>
          <a:noFill/>
          <a:ln/>
        </p:spPr>
        <p:txBody>
          <a:bodyPr wrap="square" lIns="0" tIns="0" rIns="0" bIns="0" rtlCol="0" anchor="t"/>
          <a:lstStyle/>
          <a:p>
            <a:pPr marL="0" indent="0">
              <a:lnSpc>
                <a:spcPts val="2900"/>
              </a:lnSpc>
              <a:buNone/>
            </a:pPr>
            <a:r>
              <a:rPr lang="en-US" sz="1800" dirty="0">
                <a:solidFill>
                  <a:srgbClr val="E5E0DF"/>
                </a:solidFill>
                <a:latin typeface="Barlow" pitchFamily="34" charset="0"/>
                <a:ea typeface="Barlow" pitchFamily="34" charset="-122"/>
                <a:cs typeface="Barlow" pitchFamily="34" charset="-120"/>
              </a:rPr>
              <a:t>البروتوكول الاختياري لاتفاقية حقوق الطفل بشأن مشاركة الأطفال في النزاعات المسلحة</a:t>
            </a:r>
            <a:endParaRPr lang="en-US" sz="1800" dirty="0"/>
          </a:p>
        </p:txBody>
      </p:sp>
      <p:sp>
        <p:nvSpPr>
          <p:cNvPr id="14" name="Text 10"/>
          <p:cNvSpPr/>
          <p:nvPr/>
        </p:nvSpPr>
        <p:spPr>
          <a:xfrm>
            <a:off x="10294977" y="4710827"/>
            <a:ext cx="3280053" cy="1117640"/>
          </a:xfrm>
          <a:prstGeom prst="rect">
            <a:avLst/>
          </a:prstGeom>
          <a:noFill/>
          <a:ln/>
        </p:spPr>
        <p:txBody>
          <a:bodyPr wrap="square" lIns="0" tIns="0" rIns="0" bIns="0" rtlCol="0" anchor="t"/>
          <a:lstStyle/>
          <a:p>
            <a:pPr marL="0" indent="0">
              <a:lnSpc>
                <a:spcPts val="2900"/>
              </a:lnSpc>
              <a:buNone/>
            </a:pPr>
            <a:r>
              <a:rPr lang="en-US" sz="1800" dirty="0">
                <a:solidFill>
                  <a:srgbClr val="E5E0DF"/>
                </a:solidFill>
                <a:latin typeface="Barlow" pitchFamily="34" charset="0"/>
                <a:ea typeface="Barlow" pitchFamily="34" charset="-122"/>
                <a:cs typeface="Barlow" pitchFamily="34" charset="-120"/>
              </a:rPr>
              <a:t>حظر استخدام الأطفال كجنود، وحمايتهم من التعرض للعنف في النزاعات المسلحة.</a:t>
            </a:r>
            <a:endParaRPr lang="en-US" sz="1800" dirty="0"/>
          </a:p>
        </p:txBody>
      </p:sp>
      <p:sp>
        <p:nvSpPr>
          <p:cNvPr id="15" name="Shape 11"/>
          <p:cNvSpPr/>
          <p:nvPr/>
        </p:nvSpPr>
        <p:spPr>
          <a:xfrm>
            <a:off x="6309003" y="5975747"/>
            <a:ext cx="7498794" cy="1412200"/>
          </a:xfrm>
          <a:prstGeom prst="rect">
            <a:avLst/>
          </a:prstGeom>
          <a:solidFill>
            <a:srgbClr val="000000">
              <a:alpha val="4000"/>
            </a:srgbClr>
          </a:solidFill>
          <a:ln/>
        </p:spPr>
        <p:txBody>
          <a:bodyPr/>
          <a:lstStyle/>
          <a:p>
            <a:endParaRPr lang="en-QA"/>
          </a:p>
        </p:txBody>
      </p:sp>
      <p:sp>
        <p:nvSpPr>
          <p:cNvPr id="16" name="Text 12"/>
          <p:cNvSpPr/>
          <p:nvPr/>
        </p:nvSpPr>
        <p:spPr>
          <a:xfrm>
            <a:off x="6541770" y="6123027"/>
            <a:ext cx="3280053" cy="1117640"/>
          </a:xfrm>
          <a:prstGeom prst="rect">
            <a:avLst/>
          </a:prstGeom>
          <a:noFill/>
          <a:ln/>
        </p:spPr>
        <p:txBody>
          <a:bodyPr wrap="square" lIns="0" tIns="0" rIns="0" bIns="0" rtlCol="0" anchor="t"/>
          <a:lstStyle/>
          <a:p>
            <a:pPr marL="0" indent="0">
              <a:lnSpc>
                <a:spcPts val="2900"/>
              </a:lnSpc>
              <a:buNone/>
            </a:pPr>
            <a:r>
              <a:rPr lang="en-US" sz="1800" dirty="0">
                <a:solidFill>
                  <a:srgbClr val="E5E0DF"/>
                </a:solidFill>
                <a:latin typeface="Barlow" pitchFamily="34" charset="0"/>
                <a:ea typeface="Barlow" pitchFamily="34" charset="-122"/>
                <a:cs typeface="Barlow" pitchFamily="34" charset="-120"/>
              </a:rPr>
              <a:t>البروتوكول الاختياري لاتفاقية حقوق الطفل بشأن بيع الأطفال واستغلالهم في البغاء وفي المواد الإباحية</a:t>
            </a:r>
            <a:endParaRPr lang="en-US" sz="1800" dirty="0"/>
          </a:p>
        </p:txBody>
      </p:sp>
      <p:sp>
        <p:nvSpPr>
          <p:cNvPr id="17" name="Text 13"/>
          <p:cNvSpPr/>
          <p:nvPr/>
        </p:nvSpPr>
        <p:spPr>
          <a:xfrm>
            <a:off x="10294977" y="6123027"/>
            <a:ext cx="3280053" cy="745093"/>
          </a:xfrm>
          <a:prstGeom prst="rect">
            <a:avLst/>
          </a:prstGeom>
          <a:noFill/>
          <a:ln/>
        </p:spPr>
        <p:txBody>
          <a:bodyPr wrap="square" lIns="0" tIns="0" rIns="0" bIns="0" rtlCol="0" anchor="t"/>
          <a:lstStyle/>
          <a:p>
            <a:pPr marL="0" indent="0">
              <a:lnSpc>
                <a:spcPts val="2900"/>
              </a:lnSpc>
              <a:buNone/>
            </a:pPr>
            <a:r>
              <a:rPr lang="en-US" sz="1800" dirty="0">
                <a:solidFill>
                  <a:srgbClr val="E5E0DF"/>
                </a:solidFill>
                <a:latin typeface="Barlow" pitchFamily="34" charset="0"/>
                <a:ea typeface="Barlow" pitchFamily="34" charset="-122"/>
                <a:cs typeface="Barlow" pitchFamily="34" charset="-120"/>
              </a:rPr>
              <a:t>حماية الأطفال من الاستغلال الجنسي.</a:t>
            </a:r>
            <a:endParaRPr lang="en-US" sz="1800" dirty="0"/>
          </a:p>
        </p:txBody>
      </p:sp>
      <p:pic>
        <p:nvPicPr>
          <p:cNvPr id="19" name="Image 1" descr="preencoded.png">
            <a:extLst>
              <a:ext uri="{FF2B5EF4-FFF2-40B4-BE49-F238E27FC236}">
                <a16:creationId xmlns:a16="http://schemas.microsoft.com/office/drawing/2014/main" id="{1B5BAE0C-B407-78F0-5762-581C56C7A5E3}"/>
              </a:ext>
            </a:extLst>
          </p:cNvPr>
          <p:cNvPicPr>
            <a:picLocks noChangeAspect="1"/>
          </p:cNvPicPr>
          <p:nvPr/>
        </p:nvPicPr>
        <p:blipFill>
          <a:blip r:embed="rId4"/>
          <a:stretch>
            <a:fillRect/>
          </a:stretch>
        </p:blipFill>
        <p:spPr>
          <a:xfrm>
            <a:off x="281463" y="1133952"/>
            <a:ext cx="4923473" cy="656463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4E96F0E-B948-2559-1512-4BD04197AFCD}"/>
              </a:ext>
            </a:extLst>
          </p:cNvPr>
          <p:cNvSpPr/>
          <p:nvPr/>
        </p:nvSpPr>
        <p:spPr>
          <a:xfrm>
            <a:off x="0" y="0"/>
            <a:ext cx="14630400" cy="8229600"/>
          </a:xfrm>
          <a:prstGeom prst="rect">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pic>
        <p:nvPicPr>
          <p:cNvPr id="2" name="Image 0" descr="preencoded.png"/>
          <p:cNvPicPr>
            <a:picLocks noChangeAspect="1"/>
          </p:cNvPicPr>
          <p:nvPr/>
        </p:nvPicPr>
        <p:blipFill>
          <a:blip r:embed="rId3"/>
          <a:stretch>
            <a:fillRect/>
          </a:stretch>
        </p:blipFill>
        <p:spPr>
          <a:xfrm>
            <a:off x="0" y="0"/>
            <a:ext cx="14630400" cy="2222778"/>
          </a:xfrm>
          <a:prstGeom prst="rect">
            <a:avLst/>
          </a:prstGeom>
        </p:spPr>
      </p:pic>
      <p:pic>
        <p:nvPicPr>
          <p:cNvPr id="3" name="Image 1" descr="preencoded.png"/>
          <p:cNvPicPr>
            <a:picLocks noChangeAspect="1"/>
          </p:cNvPicPr>
          <p:nvPr/>
        </p:nvPicPr>
        <p:blipFill>
          <a:blip r:embed="rId4"/>
          <a:stretch>
            <a:fillRect/>
          </a:stretch>
        </p:blipFill>
        <p:spPr>
          <a:xfrm>
            <a:off x="5735360" y="222171"/>
            <a:ext cx="3159562" cy="1778437"/>
          </a:xfrm>
          <a:prstGeom prst="rect">
            <a:avLst/>
          </a:prstGeom>
        </p:spPr>
      </p:pic>
      <p:sp>
        <p:nvSpPr>
          <p:cNvPr id="4" name="Text 0"/>
          <p:cNvSpPr/>
          <p:nvPr/>
        </p:nvSpPr>
        <p:spPr>
          <a:xfrm>
            <a:off x="622340" y="2712006"/>
            <a:ext cx="4885134" cy="493871"/>
          </a:xfrm>
          <a:prstGeom prst="rect">
            <a:avLst/>
          </a:prstGeom>
          <a:noFill/>
          <a:ln/>
        </p:spPr>
        <p:txBody>
          <a:bodyPr wrap="none" lIns="0" tIns="0" rIns="0" bIns="0" rtlCol="0" anchor="t"/>
          <a:lstStyle/>
          <a:p>
            <a:pPr marL="0" indent="0">
              <a:lnSpc>
                <a:spcPts val="3850"/>
              </a:lnSpc>
              <a:buNone/>
            </a:pPr>
            <a:r>
              <a:rPr lang="en-US" sz="3100" dirty="0">
                <a:solidFill>
                  <a:srgbClr val="FFFFFF"/>
                </a:solidFill>
                <a:latin typeface="Barlow Medium" pitchFamily="34" charset="0"/>
                <a:ea typeface="Barlow Medium" pitchFamily="34" charset="-122"/>
                <a:cs typeface="Barlow Medium" pitchFamily="34" charset="-120"/>
              </a:rPr>
              <a:t>المحاولات السابقة لحل المشكلة</a:t>
            </a:r>
            <a:endParaRPr lang="en-US" sz="3100" dirty="0"/>
          </a:p>
        </p:txBody>
      </p:sp>
      <p:pic>
        <p:nvPicPr>
          <p:cNvPr id="5" name="Image 2" descr="preencoded.png"/>
          <p:cNvPicPr>
            <a:picLocks noChangeAspect="1"/>
          </p:cNvPicPr>
          <p:nvPr/>
        </p:nvPicPr>
        <p:blipFill>
          <a:blip r:embed="rId5"/>
          <a:stretch>
            <a:fillRect/>
          </a:stretch>
        </p:blipFill>
        <p:spPr>
          <a:xfrm>
            <a:off x="622340" y="3472577"/>
            <a:ext cx="889040" cy="1422559"/>
          </a:xfrm>
          <a:prstGeom prst="rect">
            <a:avLst/>
          </a:prstGeom>
        </p:spPr>
      </p:pic>
      <p:sp>
        <p:nvSpPr>
          <p:cNvPr id="6" name="Text 1"/>
          <p:cNvSpPr/>
          <p:nvPr/>
        </p:nvSpPr>
        <p:spPr>
          <a:xfrm>
            <a:off x="1778079" y="3650337"/>
            <a:ext cx="1975842" cy="247055"/>
          </a:xfrm>
          <a:prstGeom prst="rect">
            <a:avLst/>
          </a:prstGeom>
          <a:noFill/>
          <a:ln/>
        </p:spPr>
        <p:txBody>
          <a:bodyPr wrap="none" lIns="0" tIns="0" rIns="0" bIns="0" rtlCol="0" anchor="t"/>
          <a:lstStyle/>
          <a:p>
            <a:pPr marL="0" indent="0" algn="l">
              <a:lnSpc>
                <a:spcPts val="1900"/>
              </a:lnSpc>
              <a:buNone/>
            </a:pPr>
            <a:r>
              <a:rPr lang="en-US" sz="1550" dirty="0">
                <a:solidFill>
                  <a:srgbClr val="E5E0DF"/>
                </a:solidFill>
                <a:latin typeface="Barlow Medium" pitchFamily="34" charset="0"/>
                <a:ea typeface="Barlow Medium" pitchFamily="34" charset="-122"/>
                <a:cs typeface="Barlow Medium" pitchFamily="34" charset="-120"/>
              </a:rPr>
              <a:t>محادثات السلام</a:t>
            </a:r>
            <a:endParaRPr lang="en-US" sz="1550" dirty="0"/>
          </a:p>
        </p:txBody>
      </p:sp>
      <p:sp>
        <p:nvSpPr>
          <p:cNvPr id="7" name="Text 2"/>
          <p:cNvSpPr/>
          <p:nvPr/>
        </p:nvSpPr>
        <p:spPr>
          <a:xfrm>
            <a:off x="1778079" y="4004072"/>
            <a:ext cx="12229981" cy="284559"/>
          </a:xfrm>
          <a:prstGeom prst="rect">
            <a:avLst/>
          </a:prstGeom>
          <a:noFill/>
          <a:ln/>
        </p:spPr>
        <p:txBody>
          <a:bodyPr wrap="none" lIns="0" tIns="0" rIns="0" bIns="0" rtlCol="0" anchor="t"/>
          <a:lstStyle/>
          <a:p>
            <a:pPr marL="0" indent="0" algn="l">
              <a:lnSpc>
                <a:spcPts val="2200"/>
              </a:lnSpc>
              <a:buNone/>
            </a:pPr>
            <a:r>
              <a:rPr lang="en-US" sz="1400" dirty="0">
                <a:solidFill>
                  <a:srgbClr val="E5E0DF"/>
                </a:solidFill>
                <a:latin typeface="Barlow" pitchFamily="34" charset="0"/>
                <a:ea typeface="Barlow" pitchFamily="34" charset="-122"/>
                <a:cs typeface="Barlow" pitchFamily="34" charset="-120"/>
              </a:rPr>
              <a:t>أُجريت العديد من محادثات السلام بين الحكومة السودانية والجماعات المسلحة، لكن لم تنجح أي منها في حل الصراع بشكل دائم.</a:t>
            </a:r>
            <a:endParaRPr lang="en-US" sz="1400" dirty="0"/>
          </a:p>
        </p:txBody>
      </p:sp>
      <p:pic>
        <p:nvPicPr>
          <p:cNvPr id="8" name="Image 3" descr="preencoded.png"/>
          <p:cNvPicPr>
            <a:picLocks noChangeAspect="1"/>
          </p:cNvPicPr>
          <p:nvPr/>
        </p:nvPicPr>
        <p:blipFill>
          <a:blip r:embed="rId6"/>
          <a:stretch>
            <a:fillRect/>
          </a:stretch>
        </p:blipFill>
        <p:spPr>
          <a:xfrm>
            <a:off x="622340" y="4895136"/>
            <a:ext cx="889040" cy="1422559"/>
          </a:xfrm>
          <a:prstGeom prst="rect">
            <a:avLst/>
          </a:prstGeom>
        </p:spPr>
      </p:pic>
      <p:sp>
        <p:nvSpPr>
          <p:cNvPr id="9" name="Text 3"/>
          <p:cNvSpPr/>
          <p:nvPr/>
        </p:nvSpPr>
        <p:spPr>
          <a:xfrm>
            <a:off x="1778079" y="5072896"/>
            <a:ext cx="1975842" cy="247055"/>
          </a:xfrm>
          <a:prstGeom prst="rect">
            <a:avLst/>
          </a:prstGeom>
          <a:noFill/>
          <a:ln/>
        </p:spPr>
        <p:txBody>
          <a:bodyPr wrap="none" lIns="0" tIns="0" rIns="0" bIns="0" rtlCol="0" anchor="t"/>
          <a:lstStyle/>
          <a:p>
            <a:pPr marL="0" indent="0" algn="l">
              <a:lnSpc>
                <a:spcPts val="1900"/>
              </a:lnSpc>
              <a:buNone/>
            </a:pPr>
            <a:r>
              <a:rPr lang="en-US" sz="1550" dirty="0">
                <a:solidFill>
                  <a:srgbClr val="E5E0DF"/>
                </a:solidFill>
                <a:latin typeface="Barlow Medium" pitchFamily="34" charset="0"/>
                <a:ea typeface="Barlow Medium" pitchFamily="34" charset="-122"/>
                <a:cs typeface="Barlow Medium" pitchFamily="34" charset="-120"/>
              </a:rPr>
              <a:t>الإجراءات الإنسانية</a:t>
            </a:r>
            <a:endParaRPr lang="en-US" sz="1550" dirty="0"/>
          </a:p>
        </p:txBody>
      </p:sp>
      <p:sp>
        <p:nvSpPr>
          <p:cNvPr id="10" name="Text 4"/>
          <p:cNvSpPr/>
          <p:nvPr/>
        </p:nvSpPr>
        <p:spPr>
          <a:xfrm>
            <a:off x="1778079" y="5426631"/>
            <a:ext cx="12229981" cy="284559"/>
          </a:xfrm>
          <a:prstGeom prst="rect">
            <a:avLst/>
          </a:prstGeom>
          <a:noFill/>
          <a:ln/>
        </p:spPr>
        <p:txBody>
          <a:bodyPr wrap="none" lIns="0" tIns="0" rIns="0" bIns="0" rtlCol="0" anchor="t"/>
          <a:lstStyle/>
          <a:p>
            <a:pPr marL="0" indent="0" algn="l">
              <a:lnSpc>
                <a:spcPts val="2200"/>
              </a:lnSpc>
              <a:buNone/>
            </a:pPr>
            <a:r>
              <a:rPr lang="en-US" sz="1400" dirty="0">
                <a:solidFill>
                  <a:srgbClr val="E5E0DF"/>
                </a:solidFill>
                <a:latin typeface="Barlow" pitchFamily="34" charset="0"/>
                <a:ea typeface="Barlow" pitchFamily="34" charset="-122"/>
                <a:cs typeface="Barlow" pitchFamily="34" charset="-120"/>
              </a:rPr>
              <a:t>عملت المنظمات الدولية غير الحكومية على تقديم المساعدات الإنسانية للأطفال في السودان، بما في ذلك الطعام والماء والرعاية الصحية.</a:t>
            </a:r>
            <a:endParaRPr lang="en-US" sz="1400" dirty="0"/>
          </a:p>
        </p:txBody>
      </p:sp>
      <p:pic>
        <p:nvPicPr>
          <p:cNvPr id="11" name="Image 4" descr="preencoded.png"/>
          <p:cNvPicPr>
            <a:picLocks noChangeAspect="1"/>
          </p:cNvPicPr>
          <p:nvPr/>
        </p:nvPicPr>
        <p:blipFill>
          <a:blip r:embed="rId7"/>
          <a:stretch>
            <a:fillRect/>
          </a:stretch>
        </p:blipFill>
        <p:spPr>
          <a:xfrm>
            <a:off x="622340" y="6317694"/>
            <a:ext cx="889040" cy="1422559"/>
          </a:xfrm>
          <a:prstGeom prst="rect">
            <a:avLst/>
          </a:prstGeom>
        </p:spPr>
      </p:pic>
      <p:sp>
        <p:nvSpPr>
          <p:cNvPr id="12" name="Text 5"/>
          <p:cNvSpPr/>
          <p:nvPr/>
        </p:nvSpPr>
        <p:spPr>
          <a:xfrm>
            <a:off x="1778079" y="6495455"/>
            <a:ext cx="1975842" cy="247055"/>
          </a:xfrm>
          <a:prstGeom prst="rect">
            <a:avLst/>
          </a:prstGeom>
          <a:noFill/>
          <a:ln/>
        </p:spPr>
        <p:txBody>
          <a:bodyPr wrap="none" lIns="0" tIns="0" rIns="0" bIns="0" rtlCol="0" anchor="t"/>
          <a:lstStyle/>
          <a:p>
            <a:pPr marL="0" indent="0" algn="l">
              <a:lnSpc>
                <a:spcPts val="1900"/>
              </a:lnSpc>
              <a:buNone/>
            </a:pPr>
            <a:r>
              <a:rPr lang="en-US" sz="1550" dirty="0">
                <a:solidFill>
                  <a:srgbClr val="E5E0DF"/>
                </a:solidFill>
                <a:latin typeface="Barlow Medium" pitchFamily="34" charset="0"/>
                <a:ea typeface="Barlow Medium" pitchFamily="34" charset="-122"/>
                <a:cs typeface="Barlow Medium" pitchFamily="34" charset="-120"/>
              </a:rPr>
              <a:t>مراقبة حقوق الإنسان</a:t>
            </a:r>
            <a:endParaRPr lang="en-US" sz="1550" dirty="0"/>
          </a:p>
        </p:txBody>
      </p:sp>
      <p:sp>
        <p:nvSpPr>
          <p:cNvPr id="13" name="Text 6"/>
          <p:cNvSpPr/>
          <p:nvPr/>
        </p:nvSpPr>
        <p:spPr>
          <a:xfrm>
            <a:off x="1778079" y="6849189"/>
            <a:ext cx="12229981" cy="284559"/>
          </a:xfrm>
          <a:prstGeom prst="rect">
            <a:avLst/>
          </a:prstGeom>
          <a:noFill/>
          <a:ln/>
        </p:spPr>
        <p:txBody>
          <a:bodyPr wrap="none" lIns="0" tIns="0" rIns="0" bIns="0" rtlCol="0" anchor="t"/>
          <a:lstStyle/>
          <a:p>
            <a:pPr marL="0" indent="0" algn="l">
              <a:lnSpc>
                <a:spcPts val="2200"/>
              </a:lnSpc>
              <a:buNone/>
            </a:pPr>
            <a:r>
              <a:rPr lang="en-US" sz="1400" dirty="0">
                <a:solidFill>
                  <a:srgbClr val="E5E0DF"/>
                </a:solidFill>
                <a:latin typeface="Barlow" pitchFamily="34" charset="0"/>
                <a:ea typeface="Barlow" pitchFamily="34" charset="-122"/>
                <a:cs typeface="Barlow" pitchFamily="34" charset="-120"/>
              </a:rPr>
              <a:t>راقبت المنظمات الدولية حقوق الإنسان للأطفال في السودان، وأدانت انتهاكات حقوق الإنسان ضد الأطفال.</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7AA7B9A-3237-B695-6D9B-F0DEA5CB3920}"/>
              </a:ext>
            </a:extLst>
          </p:cNvPr>
          <p:cNvSpPr/>
          <p:nvPr/>
        </p:nvSpPr>
        <p:spPr>
          <a:xfrm>
            <a:off x="0" y="0"/>
            <a:ext cx="14630400" cy="8229600"/>
          </a:xfrm>
          <a:prstGeom prst="rect">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4" name="Text 0"/>
          <p:cNvSpPr/>
          <p:nvPr/>
        </p:nvSpPr>
        <p:spPr>
          <a:xfrm>
            <a:off x="864037" y="719376"/>
            <a:ext cx="5486400" cy="685800"/>
          </a:xfrm>
          <a:prstGeom prst="rect">
            <a:avLst/>
          </a:prstGeom>
          <a:noFill/>
          <a:ln/>
        </p:spPr>
        <p:txBody>
          <a:bodyPr wrap="none" lIns="0" tIns="0" rIns="0" bIns="0" rtlCol="0" anchor="t"/>
          <a:lstStyle/>
          <a:p>
            <a:pPr marL="0" indent="0">
              <a:lnSpc>
                <a:spcPts val="5400"/>
              </a:lnSpc>
              <a:buNone/>
            </a:pPr>
            <a:r>
              <a:rPr lang="en-US" sz="4300" dirty="0">
                <a:solidFill>
                  <a:srgbClr val="FFFFFF"/>
                </a:solidFill>
                <a:latin typeface="Barlow Medium" pitchFamily="34" charset="0"/>
                <a:ea typeface="Barlow Medium" pitchFamily="34" charset="-122"/>
                <a:cs typeface="Barlow Medium" pitchFamily="34" charset="-120"/>
              </a:rPr>
              <a:t>الحلول الممكنة</a:t>
            </a:r>
            <a:endParaRPr lang="en-US" sz="4300" dirty="0"/>
          </a:p>
        </p:txBody>
      </p:sp>
      <p:sp>
        <p:nvSpPr>
          <p:cNvPr id="5" name="Shape 1"/>
          <p:cNvSpPr/>
          <p:nvPr/>
        </p:nvSpPr>
        <p:spPr>
          <a:xfrm>
            <a:off x="864037" y="2053114"/>
            <a:ext cx="555427" cy="555427"/>
          </a:xfrm>
          <a:prstGeom prst="roundRect">
            <a:avLst>
              <a:gd name="adj" fmla="val 18669"/>
            </a:avLst>
          </a:prstGeom>
          <a:solidFill>
            <a:srgbClr val="790709"/>
          </a:solidFill>
          <a:ln w="15240">
            <a:solidFill>
              <a:srgbClr val="922022"/>
            </a:solidFill>
            <a:prstDash val="solid"/>
          </a:ln>
        </p:spPr>
        <p:txBody>
          <a:bodyPr/>
          <a:lstStyle/>
          <a:p>
            <a:endParaRPr lang="en-QA"/>
          </a:p>
        </p:txBody>
      </p:sp>
      <p:sp>
        <p:nvSpPr>
          <p:cNvPr id="6" name="Text 2"/>
          <p:cNvSpPr/>
          <p:nvPr/>
        </p:nvSpPr>
        <p:spPr>
          <a:xfrm>
            <a:off x="1083826" y="2166223"/>
            <a:ext cx="115848" cy="329208"/>
          </a:xfrm>
          <a:prstGeom prst="rect">
            <a:avLst/>
          </a:prstGeom>
          <a:noFill/>
          <a:ln/>
        </p:spPr>
        <p:txBody>
          <a:bodyPr wrap="none" lIns="0" tIns="0" rIns="0" bIns="0" rtlCol="0" anchor="t"/>
          <a:lstStyle/>
          <a:p>
            <a:pPr marL="0" indent="0" algn="ctr">
              <a:lnSpc>
                <a:spcPts val="2550"/>
              </a:lnSpc>
              <a:buNone/>
            </a:pPr>
            <a:r>
              <a:rPr lang="en-US" sz="2550" dirty="0">
                <a:solidFill>
                  <a:srgbClr val="E5E0DF"/>
                </a:solidFill>
                <a:latin typeface="Barlow Medium" pitchFamily="34" charset="0"/>
                <a:ea typeface="Barlow Medium" pitchFamily="34" charset="-122"/>
                <a:cs typeface="Barlow Medium" pitchFamily="34" charset="-120"/>
              </a:rPr>
              <a:t>1</a:t>
            </a:r>
            <a:endParaRPr lang="en-US" sz="2550" dirty="0"/>
          </a:p>
        </p:txBody>
      </p:sp>
      <p:sp>
        <p:nvSpPr>
          <p:cNvPr id="7" name="Text 3"/>
          <p:cNvSpPr/>
          <p:nvPr/>
        </p:nvSpPr>
        <p:spPr>
          <a:xfrm>
            <a:off x="1666280" y="2053114"/>
            <a:ext cx="2743200" cy="342900"/>
          </a:xfrm>
          <a:prstGeom prst="rect">
            <a:avLst/>
          </a:prstGeom>
          <a:noFill/>
          <a:ln/>
        </p:spPr>
        <p:txBody>
          <a:bodyPr wrap="none" lIns="0" tIns="0" rIns="0" bIns="0" rtlCol="0" anchor="t"/>
          <a:lstStyle/>
          <a:p>
            <a:pPr marL="0" indent="0">
              <a:lnSpc>
                <a:spcPts val="2700"/>
              </a:lnSpc>
              <a:buNone/>
            </a:pPr>
            <a:r>
              <a:rPr lang="en-US" sz="2150" dirty="0">
                <a:solidFill>
                  <a:srgbClr val="E5E0DF"/>
                </a:solidFill>
                <a:latin typeface="Barlow Medium" pitchFamily="34" charset="0"/>
                <a:ea typeface="Barlow Medium" pitchFamily="34" charset="-122"/>
                <a:cs typeface="Barlow Medium" pitchFamily="34" charset="-120"/>
              </a:rPr>
              <a:t>حل سياسي</a:t>
            </a:r>
            <a:endParaRPr lang="en-US" sz="2150" dirty="0"/>
          </a:p>
        </p:txBody>
      </p:sp>
      <p:sp>
        <p:nvSpPr>
          <p:cNvPr id="8" name="Text 4"/>
          <p:cNvSpPr/>
          <p:nvPr/>
        </p:nvSpPr>
        <p:spPr>
          <a:xfrm>
            <a:off x="1666280" y="2544128"/>
            <a:ext cx="2782372" cy="1975247"/>
          </a:xfrm>
          <a:prstGeom prst="rect">
            <a:avLst/>
          </a:prstGeom>
          <a:noFill/>
          <a:ln/>
        </p:spPr>
        <p:txBody>
          <a:bodyPr wrap="square" lIns="0" tIns="0" rIns="0" bIns="0" rtlCol="0" anchor="t"/>
          <a:lstStyle/>
          <a:p>
            <a:pPr marL="0" indent="0">
              <a:lnSpc>
                <a:spcPts val="3100"/>
              </a:lnSpc>
              <a:buNone/>
            </a:pPr>
            <a:r>
              <a:rPr lang="en-US" sz="1900" dirty="0">
                <a:solidFill>
                  <a:srgbClr val="E5E0DF"/>
                </a:solidFill>
                <a:latin typeface="Barlow" pitchFamily="34" charset="0"/>
                <a:ea typeface="Barlow" pitchFamily="34" charset="-122"/>
                <a:cs typeface="Barlow" pitchFamily="34" charset="-120"/>
              </a:rPr>
              <a:t>يُمكن حل النزاع في السودان فقط من خلال الوصول إلى حل سياسي دائم، يضمن مشاركة جميع الأطراف في الحكم.</a:t>
            </a:r>
            <a:endParaRPr lang="en-US" sz="1900" dirty="0"/>
          </a:p>
        </p:txBody>
      </p:sp>
      <p:sp>
        <p:nvSpPr>
          <p:cNvPr id="9" name="Shape 5"/>
          <p:cNvSpPr/>
          <p:nvPr/>
        </p:nvSpPr>
        <p:spPr>
          <a:xfrm>
            <a:off x="4695468" y="2053114"/>
            <a:ext cx="555427" cy="555427"/>
          </a:xfrm>
          <a:prstGeom prst="roundRect">
            <a:avLst>
              <a:gd name="adj" fmla="val 18669"/>
            </a:avLst>
          </a:prstGeom>
          <a:solidFill>
            <a:srgbClr val="790709"/>
          </a:solidFill>
          <a:ln w="15240">
            <a:solidFill>
              <a:srgbClr val="922022"/>
            </a:solidFill>
            <a:prstDash val="solid"/>
          </a:ln>
        </p:spPr>
        <p:txBody>
          <a:bodyPr/>
          <a:lstStyle/>
          <a:p>
            <a:endParaRPr lang="en-QA"/>
          </a:p>
        </p:txBody>
      </p:sp>
      <p:sp>
        <p:nvSpPr>
          <p:cNvPr id="10" name="Text 6"/>
          <p:cNvSpPr/>
          <p:nvPr/>
        </p:nvSpPr>
        <p:spPr>
          <a:xfrm>
            <a:off x="4883587" y="2166223"/>
            <a:ext cx="179070" cy="329208"/>
          </a:xfrm>
          <a:prstGeom prst="rect">
            <a:avLst/>
          </a:prstGeom>
          <a:noFill/>
          <a:ln/>
        </p:spPr>
        <p:txBody>
          <a:bodyPr wrap="none" lIns="0" tIns="0" rIns="0" bIns="0" rtlCol="0" anchor="t"/>
          <a:lstStyle/>
          <a:p>
            <a:pPr marL="0" indent="0" algn="ctr">
              <a:lnSpc>
                <a:spcPts val="2550"/>
              </a:lnSpc>
              <a:buNone/>
            </a:pPr>
            <a:r>
              <a:rPr lang="en-US" sz="2550" dirty="0">
                <a:solidFill>
                  <a:srgbClr val="E5E0DF"/>
                </a:solidFill>
                <a:latin typeface="Barlow Medium" pitchFamily="34" charset="0"/>
                <a:ea typeface="Barlow Medium" pitchFamily="34" charset="-122"/>
                <a:cs typeface="Barlow Medium" pitchFamily="34" charset="-120"/>
              </a:rPr>
              <a:t>2</a:t>
            </a:r>
            <a:endParaRPr lang="en-US" sz="2550" dirty="0"/>
          </a:p>
        </p:txBody>
      </p:sp>
      <p:sp>
        <p:nvSpPr>
          <p:cNvPr id="11" name="Text 7"/>
          <p:cNvSpPr/>
          <p:nvPr/>
        </p:nvSpPr>
        <p:spPr>
          <a:xfrm>
            <a:off x="5497711" y="2053114"/>
            <a:ext cx="2743200" cy="342900"/>
          </a:xfrm>
          <a:prstGeom prst="rect">
            <a:avLst/>
          </a:prstGeom>
          <a:noFill/>
          <a:ln/>
        </p:spPr>
        <p:txBody>
          <a:bodyPr wrap="none" lIns="0" tIns="0" rIns="0" bIns="0" rtlCol="0" anchor="t"/>
          <a:lstStyle/>
          <a:p>
            <a:pPr marL="0" indent="0">
              <a:lnSpc>
                <a:spcPts val="2700"/>
              </a:lnSpc>
              <a:buNone/>
            </a:pPr>
            <a:r>
              <a:rPr lang="en-US" sz="2150" dirty="0">
                <a:solidFill>
                  <a:srgbClr val="E5E0DF"/>
                </a:solidFill>
                <a:latin typeface="Barlow Medium" pitchFamily="34" charset="0"/>
                <a:ea typeface="Barlow Medium" pitchFamily="34" charset="-122"/>
                <a:cs typeface="Barlow Medium" pitchFamily="34" charset="-120"/>
              </a:rPr>
              <a:t>تطوير الاقتصاد</a:t>
            </a:r>
            <a:endParaRPr lang="en-US" sz="2150" dirty="0"/>
          </a:p>
        </p:txBody>
      </p:sp>
      <p:sp>
        <p:nvSpPr>
          <p:cNvPr id="12" name="Text 8"/>
          <p:cNvSpPr/>
          <p:nvPr/>
        </p:nvSpPr>
        <p:spPr>
          <a:xfrm>
            <a:off x="5497711" y="2544128"/>
            <a:ext cx="2782372" cy="1580198"/>
          </a:xfrm>
          <a:prstGeom prst="rect">
            <a:avLst/>
          </a:prstGeom>
          <a:noFill/>
          <a:ln/>
        </p:spPr>
        <p:txBody>
          <a:bodyPr wrap="square" lIns="0" tIns="0" rIns="0" bIns="0" rtlCol="0" anchor="t"/>
          <a:lstStyle/>
          <a:p>
            <a:pPr marL="0" indent="0">
              <a:lnSpc>
                <a:spcPts val="3100"/>
              </a:lnSpc>
              <a:buNone/>
            </a:pPr>
            <a:r>
              <a:rPr lang="en-US" sz="1900" dirty="0">
                <a:solidFill>
                  <a:srgbClr val="E5E0DF"/>
                </a:solidFill>
                <a:latin typeface="Barlow" pitchFamily="34" charset="0"/>
                <a:ea typeface="Barlow" pitchFamily="34" charset="-122"/>
                <a:cs typeface="Barlow" pitchFamily="34" charset="-120"/>
              </a:rPr>
              <a:t>يُمكن الحد من الفقر وزيادة فرص العمل للشباب، مما يُقلل من فرص انضمامهم إلى الجماعات المسلحة.</a:t>
            </a:r>
            <a:endParaRPr lang="en-US" sz="1900" dirty="0"/>
          </a:p>
        </p:txBody>
      </p:sp>
      <p:sp>
        <p:nvSpPr>
          <p:cNvPr id="13" name="Shape 9"/>
          <p:cNvSpPr/>
          <p:nvPr/>
        </p:nvSpPr>
        <p:spPr>
          <a:xfrm>
            <a:off x="864037" y="5043845"/>
            <a:ext cx="555427" cy="555427"/>
          </a:xfrm>
          <a:prstGeom prst="roundRect">
            <a:avLst>
              <a:gd name="adj" fmla="val 18669"/>
            </a:avLst>
          </a:prstGeom>
          <a:solidFill>
            <a:srgbClr val="790709"/>
          </a:solidFill>
          <a:ln w="15240">
            <a:solidFill>
              <a:srgbClr val="922022"/>
            </a:solidFill>
            <a:prstDash val="solid"/>
          </a:ln>
        </p:spPr>
        <p:txBody>
          <a:bodyPr/>
          <a:lstStyle/>
          <a:p>
            <a:endParaRPr lang="en-QA"/>
          </a:p>
        </p:txBody>
      </p:sp>
      <p:sp>
        <p:nvSpPr>
          <p:cNvPr id="14" name="Text 10"/>
          <p:cNvSpPr/>
          <p:nvPr/>
        </p:nvSpPr>
        <p:spPr>
          <a:xfrm>
            <a:off x="1055489" y="5156954"/>
            <a:ext cx="172522" cy="329208"/>
          </a:xfrm>
          <a:prstGeom prst="rect">
            <a:avLst/>
          </a:prstGeom>
          <a:noFill/>
          <a:ln/>
        </p:spPr>
        <p:txBody>
          <a:bodyPr wrap="none" lIns="0" tIns="0" rIns="0" bIns="0" rtlCol="0" anchor="t"/>
          <a:lstStyle/>
          <a:p>
            <a:pPr marL="0" indent="0" algn="ctr">
              <a:lnSpc>
                <a:spcPts val="2550"/>
              </a:lnSpc>
              <a:buNone/>
            </a:pPr>
            <a:r>
              <a:rPr lang="en-US" sz="2550" dirty="0">
                <a:solidFill>
                  <a:srgbClr val="E5E0DF"/>
                </a:solidFill>
                <a:latin typeface="Barlow Medium" pitchFamily="34" charset="0"/>
                <a:ea typeface="Barlow Medium" pitchFamily="34" charset="-122"/>
                <a:cs typeface="Barlow Medium" pitchFamily="34" charset="-120"/>
              </a:rPr>
              <a:t>3</a:t>
            </a:r>
            <a:endParaRPr lang="en-US" sz="2550" dirty="0"/>
          </a:p>
        </p:txBody>
      </p:sp>
      <p:sp>
        <p:nvSpPr>
          <p:cNvPr id="15" name="Text 11"/>
          <p:cNvSpPr/>
          <p:nvPr/>
        </p:nvSpPr>
        <p:spPr>
          <a:xfrm>
            <a:off x="1666280" y="5043845"/>
            <a:ext cx="2743200" cy="342900"/>
          </a:xfrm>
          <a:prstGeom prst="rect">
            <a:avLst/>
          </a:prstGeom>
          <a:noFill/>
          <a:ln/>
        </p:spPr>
        <p:txBody>
          <a:bodyPr wrap="none" lIns="0" tIns="0" rIns="0" bIns="0" rtlCol="0" anchor="t"/>
          <a:lstStyle/>
          <a:p>
            <a:pPr marL="0" indent="0">
              <a:lnSpc>
                <a:spcPts val="2700"/>
              </a:lnSpc>
              <a:buNone/>
            </a:pPr>
            <a:r>
              <a:rPr lang="en-US" sz="2150" dirty="0">
                <a:solidFill>
                  <a:srgbClr val="E5E0DF"/>
                </a:solidFill>
                <a:latin typeface="Barlow Medium" pitchFamily="34" charset="0"/>
                <a:ea typeface="Barlow Medium" pitchFamily="34" charset="-122"/>
                <a:cs typeface="Barlow Medium" pitchFamily="34" charset="-120"/>
              </a:rPr>
              <a:t>تعزيز حقوق الإنسان</a:t>
            </a:r>
            <a:endParaRPr lang="en-US" sz="2150" dirty="0"/>
          </a:p>
        </p:txBody>
      </p:sp>
      <p:sp>
        <p:nvSpPr>
          <p:cNvPr id="16" name="Text 12"/>
          <p:cNvSpPr/>
          <p:nvPr/>
        </p:nvSpPr>
        <p:spPr>
          <a:xfrm>
            <a:off x="1666280" y="5534858"/>
            <a:ext cx="2782372" cy="1975247"/>
          </a:xfrm>
          <a:prstGeom prst="rect">
            <a:avLst/>
          </a:prstGeom>
          <a:noFill/>
          <a:ln/>
        </p:spPr>
        <p:txBody>
          <a:bodyPr wrap="square" lIns="0" tIns="0" rIns="0" bIns="0" rtlCol="0" anchor="t"/>
          <a:lstStyle/>
          <a:p>
            <a:pPr marL="0" indent="0">
              <a:lnSpc>
                <a:spcPts val="3100"/>
              </a:lnSpc>
              <a:buNone/>
            </a:pPr>
            <a:r>
              <a:rPr lang="en-US" sz="1900" dirty="0">
                <a:solidFill>
                  <a:srgbClr val="E5E0DF"/>
                </a:solidFill>
                <a:latin typeface="Barlow" pitchFamily="34" charset="0"/>
                <a:ea typeface="Barlow" pitchFamily="34" charset="-122"/>
                <a:cs typeface="Barlow" pitchFamily="34" charset="-120"/>
              </a:rPr>
              <a:t>يُمكن حماية الأطفال من انتهاكات حقوق الإنسان من خلال تعزيز قانون حقوق الإنسان وتوفير المساعدات القانونية.</a:t>
            </a:r>
            <a:endParaRPr lang="en-US" sz="1900" dirty="0"/>
          </a:p>
        </p:txBody>
      </p:sp>
      <p:sp>
        <p:nvSpPr>
          <p:cNvPr id="17" name="Shape 13"/>
          <p:cNvSpPr/>
          <p:nvPr/>
        </p:nvSpPr>
        <p:spPr>
          <a:xfrm>
            <a:off x="4695468" y="5043845"/>
            <a:ext cx="555427" cy="555427"/>
          </a:xfrm>
          <a:prstGeom prst="roundRect">
            <a:avLst>
              <a:gd name="adj" fmla="val 18669"/>
            </a:avLst>
          </a:prstGeom>
          <a:solidFill>
            <a:srgbClr val="790709"/>
          </a:solidFill>
          <a:ln w="15240">
            <a:solidFill>
              <a:srgbClr val="922022"/>
            </a:solidFill>
            <a:prstDash val="solid"/>
          </a:ln>
        </p:spPr>
        <p:txBody>
          <a:bodyPr/>
          <a:lstStyle/>
          <a:p>
            <a:endParaRPr lang="en-QA"/>
          </a:p>
        </p:txBody>
      </p:sp>
      <p:sp>
        <p:nvSpPr>
          <p:cNvPr id="18" name="Text 14"/>
          <p:cNvSpPr/>
          <p:nvPr/>
        </p:nvSpPr>
        <p:spPr>
          <a:xfrm>
            <a:off x="4879300" y="5156954"/>
            <a:ext cx="187643" cy="329208"/>
          </a:xfrm>
          <a:prstGeom prst="rect">
            <a:avLst/>
          </a:prstGeom>
          <a:noFill/>
          <a:ln/>
        </p:spPr>
        <p:txBody>
          <a:bodyPr wrap="none" lIns="0" tIns="0" rIns="0" bIns="0" rtlCol="0" anchor="t"/>
          <a:lstStyle/>
          <a:p>
            <a:pPr marL="0" indent="0" algn="ctr">
              <a:lnSpc>
                <a:spcPts val="2550"/>
              </a:lnSpc>
              <a:buNone/>
            </a:pPr>
            <a:r>
              <a:rPr lang="en-US" sz="2550" dirty="0">
                <a:solidFill>
                  <a:srgbClr val="E5E0DF"/>
                </a:solidFill>
                <a:latin typeface="Barlow Medium" pitchFamily="34" charset="0"/>
                <a:ea typeface="Barlow Medium" pitchFamily="34" charset="-122"/>
                <a:cs typeface="Barlow Medium" pitchFamily="34" charset="-120"/>
              </a:rPr>
              <a:t>4</a:t>
            </a:r>
            <a:endParaRPr lang="en-US" sz="2550" dirty="0"/>
          </a:p>
        </p:txBody>
      </p:sp>
      <p:sp>
        <p:nvSpPr>
          <p:cNvPr id="19" name="Text 15"/>
          <p:cNvSpPr/>
          <p:nvPr/>
        </p:nvSpPr>
        <p:spPr>
          <a:xfrm>
            <a:off x="5497711" y="5043845"/>
            <a:ext cx="2743200" cy="342900"/>
          </a:xfrm>
          <a:prstGeom prst="rect">
            <a:avLst/>
          </a:prstGeom>
          <a:noFill/>
          <a:ln/>
        </p:spPr>
        <p:txBody>
          <a:bodyPr wrap="none" lIns="0" tIns="0" rIns="0" bIns="0" rtlCol="0" anchor="t"/>
          <a:lstStyle/>
          <a:p>
            <a:pPr marL="0" indent="0">
              <a:lnSpc>
                <a:spcPts val="2700"/>
              </a:lnSpc>
              <a:buNone/>
            </a:pPr>
            <a:r>
              <a:rPr lang="en-US" sz="2150" dirty="0">
                <a:solidFill>
                  <a:srgbClr val="E5E0DF"/>
                </a:solidFill>
                <a:latin typeface="Barlow Medium" pitchFamily="34" charset="0"/>
                <a:ea typeface="Barlow Medium" pitchFamily="34" charset="-122"/>
                <a:cs typeface="Barlow Medium" pitchFamily="34" charset="-120"/>
              </a:rPr>
              <a:t>التثقيف</a:t>
            </a:r>
            <a:endParaRPr lang="en-US" sz="2150" dirty="0"/>
          </a:p>
        </p:txBody>
      </p:sp>
      <p:sp>
        <p:nvSpPr>
          <p:cNvPr id="20" name="Text 16"/>
          <p:cNvSpPr/>
          <p:nvPr/>
        </p:nvSpPr>
        <p:spPr>
          <a:xfrm>
            <a:off x="5497711" y="5534858"/>
            <a:ext cx="2782372" cy="1580198"/>
          </a:xfrm>
          <a:prstGeom prst="rect">
            <a:avLst/>
          </a:prstGeom>
          <a:noFill/>
          <a:ln/>
        </p:spPr>
        <p:txBody>
          <a:bodyPr wrap="square" lIns="0" tIns="0" rIns="0" bIns="0" rtlCol="0" anchor="t"/>
          <a:lstStyle/>
          <a:p>
            <a:pPr marL="0" indent="0">
              <a:lnSpc>
                <a:spcPts val="3100"/>
              </a:lnSpc>
              <a:buNone/>
            </a:pPr>
            <a:r>
              <a:rPr lang="en-US" sz="1900" dirty="0">
                <a:solidFill>
                  <a:srgbClr val="E5E0DF"/>
                </a:solidFill>
                <a:latin typeface="Barlow" pitchFamily="34" charset="0"/>
                <a:ea typeface="Barlow" pitchFamily="34" charset="-122"/>
                <a:cs typeface="Barlow" pitchFamily="34" charset="-120"/>
              </a:rPr>
              <a:t>يُمكن نشر الوعي حول مخاطر استخدام الأطفال في النزاعات المسلحة، وتعزيز قيم السلام.</a:t>
            </a:r>
            <a:endParaRPr lang="en-US" sz="1900" dirty="0"/>
          </a:p>
        </p:txBody>
      </p:sp>
      <p:pic>
        <p:nvPicPr>
          <p:cNvPr id="22" name="Image 0" descr="preencoded.png">
            <a:extLst>
              <a:ext uri="{FF2B5EF4-FFF2-40B4-BE49-F238E27FC236}">
                <a16:creationId xmlns:a16="http://schemas.microsoft.com/office/drawing/2014/main" id="{5B6349D8-03C8-9F04-8AAE-E04A8003078D}"/>
              </a:ext>
            </a:extLst>
          </p:cNvPr>
          <p:cNvPicPr>
            <a:picLocks noChangeAspect="1"/>
          </p:cNvPicPr>
          <p:nvPr/>
        </p:nvPicPr>
        <p:blipFill>
          <a:blip r:embed="rId4"/>
          <a:stretch>
            <a:fillRect/>
          </a:stretch>
        </p:blipFill>
        <p:spPr>
          <a:xfrm>
            <a:off x="9296400" y="152400"/>
            <a:ext cx="5486400" cy="82296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968BA31-59D7-2AB1-DDF2-9544CC234D0C}"/>
              </a:ext>
            </a:extLst>
          </p:cNvPr>
          <p:cNvSpPr/>
          <p:nvPr/>
        </p:nvSpPr>
        <p:spPr>
          <a:xfrm>
            <a:off x="0" y="0"/>
            <a:ext cx="14630400" cy="8229600"/>
          </a:xfrm>
          <a:prstGeom prst="rect">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pic>
        <p:nvPicPr>
          <p:cNvPr id="2" name="Image 0" descr="preencoded.png"/>
          <p:cNvPicPr>
            <a:picLocks noChangeAspect="1"/>
          </p:cNvPicPr>
          <p:nvPr/>
        </p:nvPicPr>
        <p:blipFill>
          <a:blip r:embed="rId3"/>
          <a:stretch>
            <a:fillRect/>
          </a:stretch>
        </p:blipFill>
        <p:spPr>
          <a:xfrm>
            <a:off x="0" y="0"/>
            <a:ext cx="5486400" cy="8232577"/>
          </a:xfrm>
          <a:prstGeom prst="rect">
            <a:avLst/>
          </a:prstGeom>
        </p:spPr>
      </p:pic>
      <p:sp>
        <p:nvSpPr>
          <p:cNvPr id="4" name="Text 0"/>
          <p:cNvSpPr/>
          <p:nvPr/>
        </p:nvSpPr>
        <p:spPr>
          <a:xfrm>
            <a:off x="6175058" y="541020"/>
            <a:ext cx="4372570" cy="546616"/>
          </a:xfrm>
          <a:prstGeom prst="rect">
            <a:avLst/>
          </a:prstGeom>
          <a:noFill/>
          <a:ln/>
        </p:spPr>
        <p:txBody>
          <a:bodyPr wrap="none" lIns="0" tIns="0" rIns="0" bIns="0" rtlCol="0" anchor="t"/>
          <a:lstStyle/>
          <a:p>
            <a:pPr marL="0" indent="0">
              <a:lnSpc>
                <a:spcPts val="4300"/>
              </a:lnSpc>
              <a:buNone/>
            </a:pPr>
            <a:r>
              <a:rPr lang="en-US" sz="3400" dirty="0">
                <a:solidFill>
                  <a:srgbClr val="FFFFFF"/>
                </a:solidFill>
                <a:latin typeface="Barlow Medium" pitchFamily="34" charset="0"/>
                <a:ea typeface="Barlow Medium" pitchFamily="34" charset="-122"/>
                <a:cs typeface="Barlow Medium" pitchFamily="34" charset="-120"/>
              </a:rPr>
              <a:t>الأسئلة التوجيه</a:t>
            </a:r>
            <a:endParaRPr lang="en-US" sz="3400" dirty="0"/>
          </a:p>
        </p:txBody>
      </p:sp>
      <p:pic>
        <p:nvPicPr>
          <p:cNvPr id="5" name="Image 2" descr="preencoded.png"/>
          <p:cNvPicPr>
            <a:picLocks noChangeAspect="1"/>
          </p:cNvPicPr>
          <p:nvPr/>
        </p:nvPicPr>
        <p:blipFill>
          <a:blip r:embed="rId4"/>
          <a:stretch>
            <a:fillRect/>
          </a:stretch>
        </p:blipFill>
        <p:spPr>
          <a:xfrm>
            <a:off x="6175058" y="1382792"/>
            <a:ext cx="491847" cy="491847"/>
          </a:xfrm>
          <a:prstGeom prst="rect">
            <a:avLst/>
          </a:prstGeom>
        </p:spPr>
      </p:pic>
      <p:sp>
        <p:nvSpPr>
          <p:cNvPr id="6" name="Text 1"/>
          <p:cNvSpPr/>
          <p:nvPr/>
        </p:nvSpPr>
        <p:spPr>
          <a:xfrm>
            <a:off x="6175058" y="2071330"/>
            <a:ext cx="6653927" cy="273248"/>
          </a:xfrm>
          <a:prstGeom prst="rect">
            <a:avLst/>
          </a:prstGeom>
          <a:noFill/>
          <a:ln/>
        </p:spPr>
        <p:txBody>
          <a:bodyPr wrap="none" lIns="0" tIns="0" rIns="0" bIns="0" rtlCol="0" anchor="t"/>
          <a:lstStyle/>
          <a:p>
            <a:pPr marL="0" indent="0" algn="l">
              <a:lnSpc>
                <a:spcPts val="2150"/>
              </a:lnSpc>
              <a:buNone/>
            </a:pPr>
            <a:r>
              <a:rPr lang="en-US" sz="1700" dirty="0">
                <a:solidFill>
                  <a:srgbClr val="E5E0DF"/>
                </a:solidFill>
                <a:latin typeface="Barlow Medium" pitchFamily="34" charset="0"/>
                <a:ea typeface="Barlow Medium" pitchFamily="34" charset="-122"/>
                <a:cs typeface="Barlow Medium" pitchFamily="34" charset="-120"/>
              </a:rPr>
              <a:t>ما هي التحديات الرئيسية التي تواجه الأطفال في النزاعات المسلحة في السودان؟</a:t>
            </a:r>
            <a:endParaRPr lang="en-US" sz="1700" dirty="0"/>
          </a:p>
        </p:txBody>
      </p:sp>
      <p:sp>
        <p:nvSpPr>
          <p:cNvPr id="7" name="Text 2"/>
          <p:cNvSpPr/>
          <p:nvPr/>
        </p:nvSpPr>
        <p:spPr>
          <a:xfrm>
            <a:off x="6175058" y="2462570"/>
            <a:ext cx="7766685" cy="629603"/>
          </a:xfrm>
          <a:prstGeom prst="rect">
            <a:avLst/>
          </a:prstGeom>
          <a:noFill/>
          <a:ln/>
        </p:spPr>
        <p:txBody>
          <a:bodyPr wrap="square" lIns="0" tIns="0" rIns="0" bIns="0" rtlCol="0" anchor="t"/>
          <a:lstStyle/>
          <a:p>
            <a:pPr marL="0" indent="0" algn="l">
              <a:lnSpc>
                <a:spcPts val="2450"/>
              </a:lnSpc>
              <a:buNone/>
            </a:pPr>
            <a:r>
              <a:rPr lang="en-US" sz="1500" dirty="0">
                <a:solidFill>
                  <a:srgbClr val="E5E0DF"/>
                </a:solidFill>
                <a:latin typeface="Barlow" pitchFamily="34" charset="0"/>
                <a:ea typeface="Barlow" pitchFamily="34" charset="-122"/>
                <a:cs typeface="Barlow" pitchFamily="34" charset="-120"/>
              </a:rPr>
              <a:t>تُواجه هذه الفئة العمرية تحديات عديدة، بما في ذلك فقدان الأهل، والتشريد، وسوء التغذية، وانتشار الأمراض، وغياب التعليم.</a:t>
            </a:r>
            <a:endParaRPr lang="en-US" sz="1500" dirty="0"/>
          </a:p>
        </p:txBody>
      </p:sp>
      <p:pic>
        <p:nvPicPr>
          <p:cNvPr id="8" name="Image 3" descr="preencoded.png"/>
          <p:cNvPicPr>
            <a:picLocks noChangeAspect="1"/>
          </p:cNvPicPr>
          <p:nvPr/>
        </p:nvPicPr>
        <p:blipFill>
          <a:blip r:embed="rId5"/>
          <a:stretch>
            <a:fillRect/>
          </a:stretch>
        </p:blipFill>
        <p:spPr>
          <a:xfrm>
            <a:off x="6175058" y="3682484"/>
            <a:ext cx="491847" cy="491847"/>
          </a:xfrm>
          <a:prstGeom prst="rect">
            <a:avLst/>
          </a:prstGeom>
        </p:spPr>
      </p:pic>
      <p:sp>
        <p:nvSpPr>
          <p:cNvPr id="9" name="Text 3"/>
          <p:cNvSpPr/>
          <p:nvPr/>
        </p:nvSpPr>
        <p:spPr>
          <a:xfrm>
            <a:off x="6175058" y="4371023"/>
            <a:ext cx="6652498" cy="273248"/>
          </a:xfrm>
          <a:prstGeom prst="rect">
            <a:avLst/>
          </a:prstGeom>
          <a:noFill/>
          <a:ln/>
        </p:spPr>
        <p:txBody>
          <a:bodyPr wrap="none" lIns="0" tIns="0" rIns="0" bIns="0" rtlCol="0" anchor="t"/>
          <a:lstStyle/>
          <a:p>
            <a:pPr marL="0" indent="0" algn="l">
              <a:lnSpc>
                <a:spcPts val="2150"/>
              </a:lnSpc>
              <a:buNone/>
            </a:pPr>
            <a:r>
              <a:rPr lang="en-US" sz="1700" dirty="0">
                <a:solidFill>
                  <a:srgbClr val="E5E0DF"/>
                </a:solidFill>
                <a:latin typeface="Barlow Medium" pitchFamily="34" charset="0"/>
                <a:ea typeface="Barlow Medium" pitchFamily="34" charset="-122"/>
                <a:cs typeface="Barlow Medium" pitchFamily="34" charset="-120"/>
              </a:rPr>
              <a:t>ما هي الأدوار التي يمكن أن تلعبها الدول والمنظمات الدولية في حل هذه القضية؟</a:t>
            </a:r>
            <a:endParaRPr lang="en-US" sz="1700" dirty="0"/>
          </a:p>
        </p:txBody>
      </p:sp>
      <p:sp>
        <p:nvSpPr>
          <p:cNvPr id="10" name="Text 4"/>
          <p:cNvSpPr/>
          <p:nvPr/>
        </p:nvSpPr>
        <p:spPr>
          <a:xfrm>
            <a:off x="6175058" y="4762262"/>
            <a:ext cx="7766685" cy="629603"/>
          </a:xfrm>
          <a:prstGeom prst="rect">
            <a:avLst/>
          </a:prstGeom>
          <a:noFill/>
          <a:ln/>
        </p:spPr>
        <p:txBody>
          <a:bodyPr wrap="square" lIns="0" tIns="0" rIns="0" bIns="0" rtlCol="0" anchor="t"/>
          <a:lstStyle/>
          <a:p>
            <a:pPr marL="0" indent="0" algn="l">
              <a:lnSpc>
                <a:spcPts val="2450"/>
              </a:lnSpc>
              <a:buNone/>
            </a:pPr>
            <a:r>
              <a:rPr lang="en-US" sz="1500" dirty="0">
                <a:solidFill>
                  <a:srgbClr val="E5E0DF"/>
                </a:solidFill>
                <a:latin typeface="Barlow" pitchFamily="34" charset="0"/>
                <a:ea typeface="Barlow" pitchFamily="34" charset="-122"/>
                <a:cs typeface="Barlow" pitchFamily="34" charset="-120"/>
              </a:rPr>
              <a:t>يُمكن للدول والمنظمات الدولية تقديم المساعدات الإنسانية، ودعم جهود السلام، ومراقبة حقوق الإنسان، وتوفير الدعم لجهود إعادة التأهيل للأطفال المتأثرين بالصراع.</a:t>
            </a:r>
            <a:endParaRPr lang="en-US" sz="1500" dirty="0"/>
          </a:p>
        </p:txBody>
      </p:sp>
      <p:pic>
        <p:nvPicPr>
          <p:cNvPr id="11" name="Image 4" descr="preencoded.png"/>
          <p:cNvPicPr>
            <a:picLocks noChangeAspect="1"/>
          </p:cNvPicPr>
          <p:nvPr/>
        </p:nvPicPr>
        <p:blipFill>
          <a:blip r:embed="rId6"/>
          <a:stretch>
            <a:fillRect/>
          </a:stretch>
        </p:blipFill>
        <p:spPr>
          <a:xfrm>
            <a:off x="6175058" y="5982176"/>
            <a:ext cx="491847" cy="491847"/>
          </a:xfrm>
          <a:prstGeom prst="rect">
            <a:avLst/>
          </a:prstGeom>
        </p:spPr>
      </p:pic>
      <p:sp>
        <p:nvSpPr>
          <p:cNvPr id="12" name="Text 5"/>
          <p:cNvSpPr/>
          <p:nvPr/>
        </p:nvSpPr>
        <p:spPr>
          <a:xfrm>
            <a:off x="6175058" y="6670715"/>
            <a:ext cx="6097429" cy="273248"/>
          </a:xfrm>
          <a:prstGeom prst="rect">
            <a:avLst/>
          </a:prstGeom>
          <a:noFill/>
          <a:ln/>
        </p:spPr>
        <p:txBody>
          <a:bodyPr wrap="none" lIns="0" tIns="0" rIns="0" bIns="0" rtlCol="0" anchor="t"/>
          <a:lstStyle/>
          <a:p>
            <a:pPr marL="0" indent="0" algn="l">
              <a:lnSpc>
                <a:spcPts val="2150"/>
              </a:lnSpc>
              <a:buNone/>
            </a:pPr>
            <a:r>
              <a:rPr lang="en-US" sz="1700" dirty="0">
                <a:solidFill>
                  <a:srgbClr val="E5E0DF"/>
                </a:solidFill>
                <a:latin typeface="Barlow Medium" pitchFamily="34" charset="0"/>
                <a:ea typeface="Barlow Medium" pitchFamily="34" charset="-122"/>
                <a:cs typeface="Barlow Medium" pitchFamily="34" charset="-120"/>
              </a:rPr>
              <a:t>ما هي أفضل الطرق لضمان سلامة وحماية الأطفال في النزاعات المسلحة؟</a:t>
            </a:r>
            <a:endParaRPr lang="en-US" sz="1700" dirty="0"/>
          </a:p>
        </p:txBody>
      </p:sp>
      <p:sp>
        <p:nvSpPr>
          <p:cNvPr id="13" name="Text 6"/>
          <p:cNvSpPr/>
          <p:nvPr/>
        </p:nvSpPr>
        <p:spPr>
          <a:xfrm>
            <a:off x="6175058" y="7061954"/>
            <a:ext cx="7766685" cy="629603"/>
          </a:xfrm>
          <a:prstGeom prst="rect">
            <a:avLst/>
          </a:prstGeom>
          <a:noFill/>
          <a:ln/>
        </p:spPr>
        <p:txBody>
          <a:bodyPr wrap="square" lIns="0" tIns="0" rIns="0" bIns="0" rtlCol="0" anchor="t"/>
          <a:lstStyle/>
          <a:p>
            <a:pPr marL="0" indent="0" algn="l">
              <a:lnSpc>
                <a:spcPts val="2450"/>
              </a:lnSpc>
              <a:buNone/>
            </a:pPr>
            <a:r>
              <a:rPr lang="en-US" sz="1500" dirty="0">
                <a:solidFill>
                  <a:srgbClr val="E5E0DF"/>
                </a:solidFill>
                <a:latin typeface="Barlow" pitchFamily="34" charset="0"/>
                <a:ea typeface="Barlow" pitchFamily="34" charset="-122"/>
                <a:cs typeface="Barlow" pitchFamily="34" charset="-120"/>
              </a:rPr>
              <a:t>يُمكن حماية الأطفال من خلال تطبيق قوانين حقوق الإنسان، وتعزيز القيم الأخلاقية، وتوفير بيئة آمنة للأطفال.</a:t>
            </a:r>
            <a:endParaRPr lang="en-US" sz="1500" dirty="0"/>
          </a:p>
        </p:txBody>
      </p:sp>
      <p:pic>
        <p:nvPicPr>
          <p:cNvPr id="15" name="Image 1" descr="preencoded.png">
            <a:extLst>
              <a:ext uri="{FF2B5EF4-FFF2-40B4-BE49-F238E27FC236}">
                <a16:creationId xmlns:a16="http://schemas.microsoft.com/office/drawing/2014/main" id="{CF654339-ED05-0CEE-7321-B5AAA100AB7B}"/>
              </a:ext>
            </a:extLst>
          </p:cNvPr>
          <p:cNvPicPr>
            <a:picLocks noChangeAspect="1"/>
          </p:cNvPicPr>
          <p:nvPr/>
        </p:nvPicPr>
        <p:blipFill>
          <a:blip r:embed="rId7"/>
          <a:stretch>
            <a:fillRect/>
          </a:stretch>
        </p:blipFill>
        <p:spPr>
          <a:xfrm>
            <a:off x="308610" y="1680210"/>
            <a:ext cx="4869180" cy="4869180"/>
          </a:xfrm>
          <a:prstGeom prst="rect">
            <a:avLst/>
          </a:prstGeom>
        </p:spPr>
      </p:pic>
      <p:sp>
        <p:nvSpPr>
          <p:cNvPr id="16" name="TextBox 15">
            <a:extLst>
              <a:ext uri="{FF2B5EF4-FFF2-40B4-BE49-F238E27FC236}">
                <a16:creationId xmlns:a16="http://schemas.microsoft.com/office/drawing/2014/main" id="{645A8520-4ACD-792F-540D-26CE0B3885A9}"/>
              </a:ext>
            </a:extLst>
          </p:cNvPr>
          <p:cNvSpPr txBox="1"/>
          <p:nvPr/>
        </p:nvSpPr>
        <p:spPr>
          <a:xfrm>
            <a:off x="688657" y="6670715"/>
            <a:ext cx="4109254" cy="954107"/>
          </a:xfrm>
          <a:prstGeom prst="rect">
            <a:avLst/>
          </a:prstGeom>
          <a:noFill/>
        </p:spPr>
        <p:txBody>
          <a:bodyPr wrap="square" rtlCol="0">
            <a:spAutoFit/>
          </a:bodyPr>
          <a:lstStyle/>
          <a:p>
            <a:pPr algn="ctr"/>
            <a:r>
              <a:rPr lang="ar-SA" sz="2800" dirty="0">
                <a:solidFill>
                  <a:srgbClr val="FF0000"/>
                </a:solidFill>
              </a:rPr>
              <a:t>اعداد مصعب قويدر نائب رئيس مجلس الأمن </a:t>
            </a:r>
            <a:endParaRPr lang="en-QA" sz="2800" dirty="0">
              <a:solidFill>
                <a:srgbClr val="FF000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TotalTime>
  <Words>715</Words>
  <Application>Microsoft Macintosh PowerPoint</Application>
  <PresentationFormat>Custom</PresentationFormat>
  <Paragraphs>97</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Barlow</vt:lpstr>
      <vt:lpstr>Arial</vt:lpstr>
      <vt:lpstr>Barlow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dramox 707</cp:lastModifiedBy>
  <cp:revision>2</cp:revision>
  <dcterms:created xsi:type="dcterms:W3CDTF">2024-10-15T05:26:39Z</dcterms:created>
  <dcterms:modified xsi:type="dcterms:W3CDTF">2024-10-15T05:37:24Z</dcterms:modified>
</cp:coreProperties>
</file>