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handoutMasterIdLst>
    <p:handoutMasterId r:id="rId44"/>
  </p:handoutMasterIdLst>
  <p:sldIdLst>
    <p:sldId id="256" r:id="rId2"/>
    <p:sldId id="294" r:id="rId3"/>
    <p:sldId id="257" r:id="rId4"/>
    <p:sldId id="275" r:id="rId5"/>
    <p:sldId id="286" r:id="rId6"/>
    <p:sldId id="276" r:id="rId7"/>
    <p:sldId id="285" r:id="rId8"/>
    <p:sldId id="295" r:id="rId9"/>
    <p:sldId id="293" r:id="rId10"/>
    <p:sldId id="284" r:id="rId11"/>
    <p:sldId id="296" r:id="rId12"/>
    <p:sldId id="277" r:id="rId13"/>
    <p:sldId id="287" r:id="rId14"/>
    <p:sldId id="288" r:id="rId15"/>
    <p:sldId id="278" r:id="rId16"/>
    <p:sldId id="292" r:id="rId17"/>
    <p:sldId id="289" r:id="rId18"/>
    <p:sldId id="280" r:id="rId19"/>
    <p:sldId id="290" r:id="rId20"/>
    <p:sldId id="283" r:id="rId21"/>
    <p:sldId id="291" r:id="rId22"/>
    <p:sldId id="281" r:id="rId23"/>
    <p:sldId id="297" r:id="rId24"/>
    <p:sldId id="282"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93233"/>
  </p:normalViewPr>
  <p:slideViewPr>
    <p:cSldViewPr>
      <p:cViewPr varScale="1">
        <p:scale>
          <a:sx n="61" d="100"/>
          <a:sy n="61" d="100"/>
        </p:scale>
        <p:origin x="960"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A6BE38-39BB-744C-924F-E33C6B182C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3BAC4FB-27EE-6248-BAF8-CAFE225C66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F6071C-A2EE-F243-82A3-CFFD7B510E55}" type="datetimeFigureOut">
              <a:rPr lang="en-US" smtClean="0"/>
              <a:t>5/23/18</a:t>
            </a:fld>
            <a:endParaRPr lang="en-US"/>
          </a:p>
        </p:txBody>
      </p:sp>
      <p:sp>
        <p:nvSpPr>
          <p:cNvPr id="4" name="Footer Placeholder 3">
            <a:extLst>
              <a:ext uri="{FF2B5EF4-FFF2-40B4-BE49-F238E27FC236}">
                <a16:creationId xmlns:a16="http://schemas.microsoft.com/office/drawing/2014/main" id="{87B17854-F6CF-3A4B-900D-D1250ECCA5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F9EF74D-FB31-9146-80FB-9027978677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6A8FA4-39AE-4A4D-A751-4ACD9D9888B8}" type="slidenum">
              <a:rPr lang="en-US" smtClean="0"/>
              <a:t>‹#›</a:t>
            </a:fld>
            <a:endParaRPr lang="en-US"/>
          </a:p>
        </p:txBody>
      </p:sp>
    </p:spTree>
    <p:extLst>
      <p:ext uri="{BB962C8B-B14F-4D97-AF65-F5344CB8AC3E}">
        <p14:creationId xmlns:p14="http://schemas.microsoft.com/office/powerpoint/2010/main" val="3539465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F87628-FAA4-6C47-9923-BE7572E8C0F5}" type="datetimeFigureOut">
              <a:rPr lang="en-US" smtClean="0"/>
              <a:t>5/23/18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A7FA32-5707-4A42-9898-2AAB20FB0BBC}" type="slidenum">
              <a:rPr lang="en-US" smtClean="0"/>
              <a:t>‹#›</a:t>
            </a:fld>
            <a:endParaRPr lang="en-US"/>
          </a:p>
        </p:txBody>
      </p:sp>
    </p:spTree>
    <p:extLst>
      <p:ext uri="{BB962C8B-B14F-4D97-AF65-F5344CB8AC3E}">
        <p14:creationId xmlns:p14="http://schemas.microsoft.com/office/powerpoint/2010/main" val="40767066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we admire the heroes?</a:t>
            </a:r>
          </a:p>
          <a:p>
            <a:r>
              <a:rPr lang="en-US" dirty="0"/>
              <a:t>Purpose:</a:t>
            </a:r>
            <a:r>
              <a:rPr lang="en-US" baseline="0" dirty="0"/>
              <a:t> to establish the fact that they could be heroes as well + SDG super heroes in their community</a:t>
            </a:r>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4</a:t>
            </a:fld>
            <a:endParaRPr lang="en-US"/>
          </a:p>
        </p:txBody>
      </p:sp>
    </p:spTree>
    <p:extLst>
      <p:ext uri="{BB962C8B-B14F-4D97-AF65-F5344CB8AC3E}">
        <p14:creationId xmlns:p14="http://schemas.microsoft.com/office/powerpoint/2010/main" val="4279140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activity</a:t>
            </a:r>
          </a:p>
          <a:p>
            <a:r>
              <a:rPr lang="en-US" baseline="0" dirty="0"/>
              <a:t>Groups of 3</a:t>
            </a:r>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7</a:t>
            </a:fld>
            <a:endParaRPr lang="en-US"/>
          </a:p>
        </p:txBody>
      </p:sp>
    </p:spTree>
    <p:extLst>
      <p:ext uri="{BB962C8B-B14F-4D97-AF65-F5344CB8AC3E}">
        <p14:creationId xmlns:p14="http://schemas.microsoft.com/office/powerpoint/2010/main" val="135785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a:t>
            </a:r>
          </a:p>
          <a:p>
            <a:r>
              <a:rPr lang="en-US" dirty="0"/>
              <a:t>Pick one issue ourselves – group issues</a:t>
            </a:r>
          </a:p>
          <a:p>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9</a:t>
            </a:fld>
            <a:endParaRPr lang="en-US"/>
          </a:p>
        </p:txBody>
      </p:sp>
    </p:spTree>
    <p:extLst>
      <p:ext uri="{BB962C8B-B14F-4D97-AF65-F5344CB8AC3E}">
        <p14:creationId xmlns:p14="http://schemas.microsoft.com/office/powerpoint/2010/main" val="1741810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a:t>
            </a:r>
          </a:p>
          <a:p>
            <a:r>
              <a:rPr lang="en-US" dirty="0"/>
              <a:t>Pick one issue ourselves – group issues</a:t>
            </a:r>
          </a:p>
          <a:p>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10</a:t>
            </a:fld>
            <a:endParaRPr lang="en-US"/>
          </a:p>
        </p:txBody>
      </p:sp>
    </p:spTree>
    <p:extLst>
      <p:ext uri="{BB962C8B-B14F-4D97-AF65-F5344CB8AC3E}">
        <p14:creationId xmlns:p14="http://schemas.microsoft.com/office/powerpoint/2010/main" val="1741810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14</a:t>
            </a:fld>
            <a:endParaRPr lang="en-US"/>
          </a:p>
        </p:txBody>
      </p:sp>
    </p:spTree>
    <p:extLst>
      <p:ext uri="{BB962C8B-B14F-4D97-AF65-F5344CB8AC3E}">
        <p14:creationId xmlns:p14="http://schemas.microsoft.com/office/powerpoint/2010/main" val="4093061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a:t>
            </a:r>
          </a:p>
          <a:p>
            <a:r>
              <a:rPr lang="en-US" dirty="0"/>
              <a:t>Pick one issue ourselves</a:t>
            </a:r>
          </a:p>
          <a:p>
            <a:endParaRPr lang="en-US" dirty="0"/>
          </a:p>
          <a:p>
            <a:endParaRPr lang="en-US" dirty="0"/>
          </a:p>
        </p:txBody>
      </p:sp>
      <p:sp>
        <p:nvSpPr>
          <p:cNvPr id="4" name="Slide Number Placeholder 3"/>
          <p:cNvSpPr>
            <a:spLocks noGrp="1"/>
          </p:cNvSpPr>
          <p:nvPr>
            <p:ph type="sldNum" sz="quarter" idx="10"/>
          </p:nvPr>
        </p:nvSpPr>
        <p:spPr/>
        <p:txBody>
          <a:bodyPr/>
          <a:lstStyle/>
          <a:p>
            <a:fld id="{43A7FA32-5707-4A42-9898-2AAB20FB0BBC}" type="slidenum">
              <a:rPr lang="en-US" smtClean="0"/>
              <a:t>16</a:t>
            </a:fld>
            <a:endParaRPr lang="en-US"/>
          </a:p>
        </p:txBody>
      </p:sp>
    </p:spTree>
    <p:extLst>
      <p:ext uri="{BB962C8B-B14F-4D97-AF65-F5344CB8AC3E}">
        <p14:creationId xmlns:p14="http://schemas.microsoft.com/office/powerpoint/2010/main" val="164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B3E96241-B647-4945-806A-4EFDDF777D4E}" type="datetimeFigureOut">
              <a:rPr lang="el-GR" smtClean="0"/>
              <a:pPr/>
              <a:t>23/5/18</a:t>
            </a:fld>
            <a:endParaRPr lang="el-GR"/>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l-GR"/>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03763CDF-DABC-4757-B562-930F4EA03989}" type="slidenum">
              <a:rPr lang="el-GR" smtClean="0"/>
              <a:pPr/>
              <a:t>‹#›</a:t>
            </a:fld>
            <a:endParaRPr lang="el-GR"/>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91105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E96241-B647-4945-806A-4EFDDF777D4E}" type="datetimeFigureOut">
              <a:rPr lang="el-GR" smtClean="0"/>
              <a:pPr/>
              <a:t>23/5/18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45248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B3E96241-B647-4945-806A-4EFDDF777D4E}" type="datetimeFigureOut">
              <a:rPr lang="el-GR" smtClean="0"/>
              <a:pPr/>
              <a:t>23/5/18</a:t>
            </a:fld>
            <a:endParaRPr lang="el-GR"/>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l-GR"/>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03763CDF-DABC-4757-B562-930F4EA03989}" type="slidenum">
              <a:rPr lang="el-GR" smtClean="0"/>
              <a:pPr/>
              <a:t>‹#›</a:t>
            </a:fld>
            <a:endParaRPr lang="el-GR"/>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6755488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E96241-B647-4945-806A-4EFDDF777D4E}" type="datetimeFigureOut">
              <a:rPr lang="el-GR" smtClean="0"/>
              <a:pPr/>
              <a:t>23/5/18</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203782787"/>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E96241-B647-4945-806A-4EFDDF777D4E}" type="datetimeFigureOut">
              <a:rPr lang="el-GR" smtClean="0"/>
              <a:pPr/>
              <a:t>23/5/18</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1888367791"/>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E96241-B647-4945-806A-4EFDDF777D4E}" type="datetimeFigureOut">
              <a:rPr lang="el-GR" smtClean="0"/>
              <a:pPr/>
              <a:t>23/5/18</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13664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E96241-B647-4945-806A-4EFDDF777D4E}" type="datetimeFigureOut">
              <a:rPr lang="el-GR" smtClean="0"/>
              <a:pPr/>
              <a:t>23/5/18</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92113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B3E96241-B647-4945-806A-4EFDDF777D4E}" type="datetimeFigureOut">
              <a:rPr lang="el-GR" smtClean="0"/>
              <a:pPr/>
              <a:t>23/5/18</a:t>
            </a:fld>
            <a:endParaRPr lang="el-GR"/>
          </a:p>
        </p:txBody>
      </p:sp>
      <p:sp>
        <p:nvSpPr>
          <p:cNvPr id="6" name="Footer Placeholder 5"/>
          <p:cNvSpPr>
            <a:spLocks noGrp="1"/>
          </p:cNvSpPr>
          <p:nvPr>
            <p:ph type="ftr" sz="quarter" idx="11"/>
          </p:nvPr>
        </p:nvSpPr>
        <p:spPr>
          <a:xfrm>
            <a:off x="1577716" y="6375679"/>
            <a:ext cx="2611634" cy="345796"/>
          </a:xfrm>
        </p:spPr>
        <p:txBody>
          <a:bodyPr/>
          <a:lstStyle/>
          <a:p>
            <a:endParaRPr lang="el-GR"/>
          </a:p>
        </p:txBody>
      </p:sp>
      <p:sp>
        <p:nvSpPr>
          <p:cNvPr id="7" name="Slide Number Placeholder 6"/>
          <p:cNvSpPr>
            <a:spLocks noGrp="1"/>
          </p:cNvSpPr>
          <p:nvPr>
            <p:ph type="sldNum" sz="quarter" idx="12"/>
          </p:nvPr>
        </p:nvSpPr>
        <p:spPr>
          <a:xfrm>
            <a:off x="4268261" y="6375679"/>
            <a:ext cx="924342" cy="345796"/>
          </a:xfrm>
        </p:spPr>
        <p:txBody>
          <a:bodyPr/>
          <a:lstStyle/>
          <a:p>
            <a:fld id="{03763CDF-DABC-4757-B562-930F4EA03989}" type="slidenum">
              <a:rPr lang="el-GR" smtClean="0"/>
              <a:pPr/>
              <a:t>‹#›</a:t>
            </a:fld>
            <a:endParaRPr lang="el-GR"/>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3392552"/>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B3E96241-B647-4945-806A-4EFDDF777D4E}" type="datetimeFigureOut">
              <a:rPr lang="el-GR" smtClean="0"/>
              <a:pPr/>
              <a:t>23/5/18</a:t>
            </a:fld>
            <a:endParaRPr lang="el-GR"/>
          </a:p>
        </p:txBody>
      </p:sp>
      <p:sp>
        <p:nvSpPr>
          <p:cNvPr id="6" name="Footer Placeholder 5"/>
          <p:cNvSpPr>
            <a:spLocks noGrp="1"/>
          </p:cNvSpPr>
          <p:nvPr>
            <p:ph type="ftr" sz="quarter" idx="11"/>
          </p:nvPr>
        </p:nvSpPr>
        <p:spPr>
          <a:xfrm>
            <a:off x="1577716" y="6375679"/>
            <a:ext cx="2611634" cy="345796"/>
          </a:xfrm>
        </p:spPr>
        <p:txBody>
          <a:bodyPr/>
          <a:lstStyle/>
          <a:p>
            <a:endParaRPr lang="el-GR"/>
          </a:p>
        </p:txBody>
      </p:sp>
      <p:sp>
        <p:nvSpPr>
          <p:cNvPr id="7" name="Slide Number Placeholder 6"/>
          <p:cNvSpPr>
            <a:spLocks noGrp="1"/>
          </p:cNvSpPr>
          <p:nvPr>
            <p:ph type="sldNum" sz="quarter" idx="12"/>
          </p:nvPr>
        </p:nvSpPr>
        <p:spPr>
          <a:xfrm>
            <a:off x="4256153" y="6375679"/>
            <a:ext cx="947460" cy="345796"/>
          </a:xfrm>
        </p:spPr>
        <p:txBody>
          <a:bodyPr/>
          <a:lstStyle/>
          <a:p>
            <a:fld id="{03763CDF-DABC-4757-B562-930F4EA03989}" type="slidenum">
              <a:rPr lang="el-GR" smtClean="0"/>
              <a:pPr/>
              <a:t>‹#›</a:t>
            </a:fld>
            <a:endParaRPr lang="el-GR"/>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244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E96241-B647-4945-806A-4EFDDF777D4E}" type="datetimeFigureOut">
              <a:rPr lang="el-GR" smtClean="0"/>
              <a:pPr/>
              <a:t>23/5/18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492182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E96241-B647-4945-806A-4EFDDF777D4E}" type="datetimeFigureOut">
              <a:rPr lang="el-GR" smtClean="0"/>
              <a:pPr/>
              <a:t>23/5/18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3763CDF-DABC-4757-B562-930F4EA03989}" type="slidenum">
              <a:rPr lang="el-GR" smtClean="0"/>
              <a:pPr/>
              <a:t>‹#›</a:t>
            </a:fld>
            <a:endParaRPr lang="el-GR"/>
          </a:p>
        </p:txBody>
      </p:sp>
    </p:spTree>
    <p:extLst>
      <p:ext uri="{BB962C8B-B14F-4D97-AF65-F5344CB8AC3E}">
        <p14:creationId xmlns:p14="http://schemas.microsoft.com/office/powerpoint/2010/main" val="1188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B3E96241-B647-4945-806A-4EFDDF777D4E}" type="datetimeFigureOut">
              <a:rPr lang="el-GR" smtClean="0"/>
              <a:pPr/>
              <a:t>23/5/18</a:t>
            </a:fld>
            <a:endParaRPr lang="el-GR"/>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l-GR"/>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03763CDF-DABC-4757-B562-930F4EA03989}" type="slidenum">
              <a:rPr lang="el-GR" smtClean="0"/>
              <a:pPr/>
              <a:t>‹#›</a:t>
            </a:fld>
            <a:endParaRPr lang="el-GR"/>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19603311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sustainabledevelopment.un.org/sdg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www.grameen.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1.wfp.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who.int/e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are.org/" TargetMode="External"/><Relationship Id="rId2" Type="http://schemas.openxmlformats.org/officeDocument/2006/relationships/hyperlink" Target="https://www.youtube.com/watch?v=QnD0Z4WJ5LA&amp;feature=youtu.be"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unfpa.org/gender-equality"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charitywater.or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cleanegroup.or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learnhowtobecome.org/make-a-difference-careers/povert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climateactionprogramme.or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eachangeproject.eu/"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conservation.or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aplumira.com/unglobalgoals/" TargetMode="External"/><Relationship Id="rId2" Type="http://schemas.openxmlformats.org/officeDocument/2006/relationships/hyperlink" Target="http://www.data4sdg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n-US" dirty="0"/>
              <a:t>Sustainable Development Goals</a:t>
            </a:r>
            <a:endParaRPr lang="el-GR" dirty="0"/>
          </a:p>
        </p:txBody>
      </p:sp>
      <p:sp>
        <p:nvSpPr>
          <p:cNvPr id="3" name="Υπότιτλος 2"/>
          <p:cNvSpPr>
            <a:spLocks noGrp="1"/>
          </p:cNvSpPr>
          <p:nvPr>
            <p:ph type="subTitle" idx="1"/>
          </p:nvPr>
        </p:nvSpPr>
        <p:spPr/>
        <p:txBody>
          <a:bodyPr/>
          <a:lstStyle/>
          <a:p>
            <a:r>
              <a:rPr lang="en-US" dirty="0"/>
              <a:t>Ideas for projects</a:t>
            </a:r>
            <a:endParaRPr lang="el-GR" dirty="0"/>
          </a:p>
        </p:txBody>
      </p:sp>
    </p:spTree>
    <p:extLst>
      <p:ext uri="{BB962C8B-B14F-4D97-AF65-F5344CB8AC3E}">
        <p14:creationId xmlns:p14="http://schemas.microsoft.com/office/powerpoint/2010/main" val="748483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9631B7-AF94-2348-90E6-E554A960F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476672"/>
            <a:ext cx="5310336" cy="5310336"/>
          </a:xfrm>
          <a:prstGeom prst="rect">
            <a:avLst/>
          </a:prstGeom>
        </p:spPr>
      </p:pic>
      <p:sp>
        <p:nvSpPr>
          <p:cNvPr id="6" name="TextBox 5">
            <a:extLst>
              <a:ext uri="{FF2B5EF4-FFF2-40B4-BE49-F238E27FC236}">
                <a16:creationId xmlns:a16="http://schemas.microsoft.com/office/drawing/2014/main" id="{0B6E2936-1BAB-4F48-9341-5EA5D672CD71}"/>
              </a:ext>
            </a:extLst>
          </p:cNvPr>
          <p:cNvSpPr txBox="1"/>
          <p:nvPr/>
        </p:nvSpPr>
        <p:spPr>
          <a:xfrm>
            <a:off x="2051720" y="2348880"/>
            <a:ext cx="5328592" cy="2123658"/>
          </a:xfrm>
          <a:prstGeom prst="rect">
            <a:avLst/>
          </a:prstGeom>
          <a:noFill/>
        </p:spPr>
        <p:txBody>
          <a:bodyPr wrap="square" rtlCol="0">
            <a:spAutoFit/>
          </a:bodyPr>
          <a:lstStyle/>
          <a:p>
            <a:pPr algn="ctr"/>
            <a:r>
              <a:rPr lang="en-US" sz="4400" b="1" dirty="0"/>
              <a:t>THIMUN QATAR STUDENT AMBASSADORS</a:t>
            </a:r>
          </a:p>
        </p:txBody>
      </p:sp>
    </p:spTree>
    <p:extLst>
      <p:ext uri="{BB962C8B-B14F-4D97-AF65-F5344CB8AC3E}">
        <p14:creationId xmlns:p14="http://schemas.microsoft.com/office/powerpoint/2010/main" val="1972927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636912"/>
            <a:ext cx="8229600" cy="2071547"/>
          </a:xfrm>
        </p:spPr>
      </p:pic>
      <p:sp>
        <p:nvSpPr>
          <p:cNvPr id="4" name="Ορθογώνιο 3"/>
          <p:cNvSpPr/>
          <p:nvPr/>
        </p:nvSpPr>
        <p:spPr>
          <a:xfrm>
            <a:off x="755576" y="5229200"/>
            <a:ext cx="7920880" cy="461665"/>
          </a:xfrm>
          <a:prstGeom prst="rect">
            <a:avLst/>
          </a:prstGeom>
        </p:spPr>
        <p:txBody>
          <a:bodyPr wrap="square">
            <a:spAutoFit/>
          </a:bodyPr>
          <a:lstStyle/>
          <a:p>
            <a:r>
              <a:rPr lang="en-US" sz="1200" dirty="0"/>
              <a:t>United Nations (http://www.globalgoals.org/#the-goals) [Public domain </a:t>
            </a:r>
            <a:r>
              <a:rPr lang="el-GR" sz="1200" dirty="0"/>
              <a:t>ή </a:t>
            </a:r>
            <a:r>
              <a:rPr lang="en-US" sz="1200" dirty="0"/>
              <a:t>CC0], via Wikimedia Commons</a:t>
            </a:r>
          </a:p>
          <a:p>
            <a:r>
              <a:rPr lang="en-US" sz="1200" dirty="0"/>
              <a:t>GlobalGoals.org (The Global Goals Initiative) [Public domain], via Wikimedia Commons</a:t>
            </a:r>
            <a:endParaRPr lang="el-GR" sz="1200" dirty="0"/>
          </a:p>
        </p:txBody>
      </p:sp>
      <p:pic>
        <p:nvPicPr>
          <p:cNvPr id="1026" name="Picture 2" descr="E:\Perivallontiki\Desktop\01_TGG_Horizontal_colo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88640"/>
            <a:ext cx="6096000" cy="217963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697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your </a:t>
            </a:r>
            <a:r>
              <a:rPr lang="en-US" dirty="0" err="1"/>
              <a:t>favourite</a:t>
            </a:r>
            <a:r>
              <a:rPr lang="en-US" dirty="0"/>
              <a:t> superhero?</a:t>
            </a:r>
          </a:p>
        </p:txBody>
      </p:sp>
      <p:sp>
        <p:nvSpPr>
          <p:cNvPr id="3" name="Content Placeholder 2"/>
          <p:cNvSpPr>
            <a:spLocks noGrp="1"/>
          </p:cNvSpPr>
          <p:nvPr>
            <p:ph idx="1"/>
          </p:nvPr>
        </p:nvSpPr>
        <p:spPr/>
        <p:txBody>
          <a:bodyPr>
            <a:normAutofit/>
          </a:bodyPr>
          <a:lstStyle/>
          <a:p>
            <a:pPr marL="0" indent="0" algn="ctr">
              <a:buNone/>
            </a:pPr>
            <a:r>
              <a:rPr lang="en-US" sz="2600" dirty="0">
                <a:solidFill>
                  <a:schemeClr val="tx1"/>
                </a:solidFill>
              </a:rPr>
              <a:t>Batman? Superman? Spiderman? Wonder Woman? Iron Man?</a:t>
            </a:r>
          </a:p>
          <a:p>
            <a:pPr marL="0" indent="0" algn="ctr">
              <a:buNone/>
            </a:pPr>
            <a:endParaRPr lang="en-US" sz="2600"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3212976"/>
            <a:ext cx="5586462" cy="3192264"/>
          </a:xfrm>
          <a:prstGeom prst="rect">
            <a:avLst/>
          </a:prstGeom>
        </p:spPr>
      </p:pic>
    </p:spTree>
    <p:extLst>
      <p:ext uri="{BB962C8B-B14F-4D97-AF65-F5344CB8AC3E}">
        <p14:creationId xmlns:p14="http://schemas.microsoft.com/office/powerpoint/2010/main" val="202551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they superheroes?</a:t>
            </a:r>
          </a:p>
        </p:txBody>
      </p:sp>
      <p:sp>
        <p:nvSpPr>
          <p:cNvPr id="3" name="Content Placeholder 2"/>
          <p:cNvSpPr>
            <a:spLocks noGrp="1"/>
          </p:cNvSpPr>
          <p:nvPr>
            <p:ph idx="1"/>
          </p:nvPr>
        </p:nvSpPr>
        <p:spPr/>
        <p:txBody>
          <a:bodyPr/>
          <a:lstStyle/>
          <a:p>
            <a:pPr marL="0" indent="0">
              <a:buNone/>
            </a:pPr>
            <a:r>
              <a:rPr lang="en-US" sz="2400" dirty="0">
                <a:solidFill>
                  <a:schemeClr val="tx1"/>
                </a:solidFill>
              </a:rPr>
              <a:t>All of them work to make the world a better place. </a:t>
            </a:r>
          </a:p>
          <a:p>
            <a:pPr marL="0" indent="0">
              <a:buNone/>
            </a:pPr>
            <a:r>
              <a:rPr lang="en-US" sz="2400" dirty="0">
                <a:solidFill>
                  <a:schemeClr val="tx1"/>
                </a:solidFill>
              </a:rPr>
              <a:t>What can you do to do the same? </a:t>
            </a:r>
          </a:p>
          <a:p>
            <a:pPr marL="0" indent="0">
              <a:buNone/>
            </a:pPr>
            <a:r>
              <a:rPr lang="en-US" sz="2400" dirty="0">
                <a:solidFill>
                  <a:schemeClr val="tx1"/>
                </a:solidFill>
              </a:rPr>
              <a:t>We all work towards making a better world.  We study and take care of our family to build a good future for ourselves and our families.</a:t>
            </a:r>
          </a:p>
          <a:p>
            <a:pPr marL="0" indent="0">
              <a:buNone/>
            </a:pPr>
            <a:r>
              <a:rPr lang="en-US" sz="2400" dirty="0">
                <a:solidFill>
                  <a:schemeClr val="tx1"/>
                </a:solidFill>
              </a:rPr>
              <a:t>Superheroes build a better future for others- they work for the good of others!</a:t>
            </a:r>
          </a:p>
          <a:p>
            <a:pPr marL="0" indent="0">
              <a:buNone/>
            </a:pPr>
            <a:endParaRPr lang="en-US" dirty="0"/>
          </a:p>
        </p:txBody>
      </p:sp>
    </p:spTree>
    <p:extLst>
      <p:ext uri="{BB962C8B-B14F-4D97-AF65-F5344CB8AC3E}">
        <p14:creationId xmlns:p14="http://schemas.microsoft.com/office/powerpoint/2010/main" val="901972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we need superheroes?</a:t>
            </a:r>
          </a:p>
        </p:txBody>
      </p:sp>
      <p:sp>
        <p:nvSpPr>
          <p:cNvPr id="3" name="Content Placeholder 2"/>
          <p:cNvSpPr>
            <a:spLocks noGrp="1"/>
          </p:cNvSpPr>
          <p:nvPr>
            <p:ph idx="1"/>
          </p:nvPr>
        </p:nvSpPr>
        <p:spPr/>
        <p:txBody>
          <a:bodyPr/>
          <a:lstStyle/>
          <a:p>
            <a:r>
              <a:rPr lang="en-US" dirty="0">
                <a:solidFill>
                  <a:schemeClr val="tx1"/>
                </a:solidFill>
              </a:rPr>
              <a:t>In 1961 Stan Lee created the Fantastic four comic. This was a part of an era of social change and these comics raised awareness of many social issues. They show us how to be selfless without losing ourselves and how to have hope for a better world. </a:t>
            </a:r>
          </a:p>
          <a:p>
            <a:endParaRPr lang="en-US" dirty="0">
              <a:solidFill>
                <a:schemeClr val="tx1"/>
              </a:solidFill>
            </a:endParaRPr>
          </a:p>
          <a:p>
            <a:endParaRPr lang="en-US" dirty="0">
              <a:solidFill>
                <a:schemeClr val="tx1"/>
              </a:solidFill>
            </a:endParaRPr>
          </a:p>
          <a:p>
            <a:endParaRPr lang="en-US" dirty="0">
              <a:solidFill>
                <a:schemeClr val="tx1"/>
              </a:solidFill>
            </a:endParaRPr>
          </a:p>
          <a:p>
            <a:pPr marL="0" indent="0">
              <a:buNone/>
            </a:pPr>
            <a:endParaRPr lang="en-US" dirty="0">
              <a:solidFill>
                <a:schemeClr val="tx1"/>
              </a:solidFill>
            </a:endParaRPr>
          </a:p>
          <a:p>
            <a:r>
              <a:rPr lang="en-US" dirty="0">
                <a:solidFill>
                  <a:schemeClr val="tx1"/>
                </a:solidFill>
              </a:rPr>
              <a:t>Superheroes inspire us to be better ourselves!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717032"/>
            <a:ext cx="2915816" cy="1636428"/>
          </a:xfrm>
          <a:prstGeom prst="rect">
            <a:avLst/>
          </a:prstGeom>
        </p:spPr>
      </p:pic>
    </p:spTree>
    <p:extLst>
      <p:ext uri="{BB962C8B-B14F-4D97-AF65-F5344CB8AC3E}">
        <p14:creationId xmlns:p14="http://schemas.microsoft.com/office/powerpoint/2010/main" val="73306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life superheroes</a:t>
            </a:r>
          </a:p>
        </p:txBody>
      </p:sp>
      <p:sp>
        <p:nvSpPr>
          <p:cNvPr id="3" name="Content Placeholder 2"/>
          <p:cNvSpPr>
            <a:spLocks noGrp="1"/>
          </p:cNvSpPr>
          <p:nvPr>
            <p:ph idx="1"/>
          </p:nvPr>
        </p:nvSpPr>
        <p:spPr>
          <a:xfrm>
            <a:off x="938758" y="1700808"/>
            <a:ext cx="7633742" cy="4178785"/>
          </a:xfrm>
        </p:spPr>
        <p:txBody>
          <a:bodyPr>
            <a:noAutofit/>
          </a:bodyPr>
          <a:lstStyle/>
          <a:p>
            <a:r>
              <a:rPr lang="en-US" sz="2400" dirty="0">
                <a:solidFill>
                  <a:schemeClr val="tx1"/>
                </a:solidFill>
              </a:rPr>
              <a:t>Who are your real life superheroes?</a:t>
            </a:r>
          </a:p>
          <a:p>
            <a:r>
              <a:rPr lang="en-US" sz="2400" dirty="0">
                <a:solidFill>
                  <a:schemeClr val="tx1"/>
                </a:solidFill>
              </a:rPr>
              <a:t>In your groups- share your personal heroes.</a:t>
            </a:r>
          </a:p>
          <a:p>
            <a:r>
              <a:rPr lang="en-US" sz="2400" dirty="0">
                <a:solidFill>
                  <a:schemeClr val="tx1"/>
                </a:solidFill>
              </a:rPr>
              <a:t>Name</a:t>
            </a:r>
          </a:p>
          <a:p>
            <a:r>
              <a:rPr lang="en-US" sz="2400" dirty="0">
                <a:solidFill>
                  <a:schemeClr val="tx1"/>
                </a:solidFill>
              </a:rPr>
              <a:t>Occupation</a:t>
            </a:r>
          </a:p>
          <a:p>
            <a:r>
              <a:rPr lang="en-US" sz="2400" dirty="0">
                <a:solidFill>
                  <a:schemeClr val="tx1"/>
                </a:solidFill>
              </a:rPr>
              <a:t>Values they embody</a:t>
            </a:r>
          </a:p>
          <a:p>
            <a:r>
              <a:rPr lang="en-US" sz="2400" dirty="0">
                <a:solidFill>
                  <a:schemeClr val="tx1"/>
                </a:solidFill>
              </a:rPr>
              <a:t>Why do they inspire you personally?</a:t>
            </a:r>
          </a:p>
          <a:p>
            <a:endParaRPr lang="en-US" sz="2400" dirty="0">
              <a:solidFill>
                <a:schemeClr val="tx1"/>
              </a:solidFill>
            </a:endParaRPr>
          </a:p>
          <a:p>
            <a:pPr marL="0" indent="0" algn="ctr">
              <a:buNone/>
            </a:pPr>
            <a:r>
              <a:rPr lang="en-US" dirty="0">
                <a:solidFill>
                  <a:schemeClr val="tx1"/>
                </a:solidFill>
              </a:rPr>
              <a:t>What they have in common is they all work towards solving an issue</a:t>
            </a:r>
          </a:p>
        </p:txBody>
      </p:sp>
    </p:spTree>
    <p:extLst>
      <p:ext uri="{BB962C8B-B14F-4D97-AF65-F5344CB8AC3E}">
        <p14:creationId xmlns:p14="http://schemas.microsoft.com/office/powerpoint/2010/main" val="19689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99CDE-A6E2-0848-B687-0CA9185F0C6E}"/>
              </a:ext>
            </a:extLst>
          </p:cNvPr>
          <p:cNvSpPr>
            <a:spLocks noGrp="1"/>
          </p:cNvSpPr>
          <p:nvPr>
            <p:ph type="title"/>
          </p:nvPr>
        </p:nvSpPr>
        <p:spPr/>
        <p:txBody>
          <a:bodyPr/>
          <a:lstStyle/>
          <a:p>
            <a:r>
              <a:rPr lang="en-US" dirty="0"/>
              <a:t>THIMUN Qatar student ambassador heroes</a:t>
            </a:r>
          </a:p>
        </p:txBody>
      </p:sp>
      <p:sp>
        <p:nvSpPr>
          <p:cNvPr id="3" name="Content Placeholder 2">
            <a:extLst>
              <a:ext uri="{FF2B5EF4-FFF2-40B4-BE49-F238E27FC236}">
                <a16:creationId xmlns:a16="http://schemas.microsoft.com/office/drawing/2014/main" id="{6CA34099-79F8-C14B-BB85-CD33EC90B982}"/>
              </a:ext>
            </a:extLst>
          </p:cNvPr>
          <p:cNvSpPr>
            <a:spLocks noGrp="1"/>
          </p:cNvSpPr>
          <p:nvPr>
            <p:ph idx="1"/>
          </p:nvPr>
        </p:nvSpPr>
        <p:spPr/>
        <p:txBody>
          <a:bodyPr>
            <a:normAutofit fontScale="92500" lnSpcReduction="10000"/>
          </a:bodyPr>
          <a:lstStyle/>
          <a:p>
            <a:r>
              <a:rPr lang="en-US" dirty="0">
                <a:solidFill>
                  <a:schemeClr val="tx1"/>
                </a:solidFill>
              </a:rPr>
              <a:t>This project is about three main ideas:</a:t>
            </a:r>
          </a:p>
          <a:p>
            <a:pPr lvl="1"/>
            <a:r>
              <a:rPr lang="en-US" dirty="0">
                <a:solidFill>
                  <a:schemeClr val="tx1"/>
                </a:solidFill>
              </a:rPr>
              <a:t>Going out into other clubs in your school, and presenting MUN Impact to them to help them link their club to the Global Goals. By spending time looking at the root causes and the SDG link, we can help those clubs to dig deeper into what they are doing and get a better understanding on their actions in a global context.</a:t>
            </a:r>
          </a:p>
          <a:p>
            <a:pPr lvl="1"/>
            <a:r>
              <a:rPr lang="en-US" dirty="0">
                <a:solidFill>
                  <a:schemeClr val="tx1"/>
                </a:solidFill>
              </a:rPr>
              <a:t>Identifying issues that have not yet been addressed in your school, identifying the root causes and linking it to the SDGs. We can then create a project to solve this issue!</a:t>
            </a:r>
          </a:p>
          <a:p>
            <a:pPr lvl="1"/>
            <a:r>
              <a:rPr lang="en-US" dirty="0">
                <a:solidFill>
                  <a:schemeClr val="tx1"/>
                </a:solidFill>
              </a:rPr>
              <a:t>There are many existing projects which link to the SDGs and your school can adopt some of these and support them through awareness and fundraising campaigns.</a:t>
            </a:r>
          </a:p>
        </p:txBody>
      </p:sp>
    </p:spTree>
    <p:extLst>
      <p:ext uri="{BB962C8B-B14F-4D97-AF65-F5344CB8AC3E}">
        <p14:creationId xmlns:p14="http://schemas.microsoft.com/office/powerpoint/2010/main" val="360529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09713" y="1874838"/>
            <a:ext cx="7634287" cy="4146550"/>
          </a:xfrm>
        </p:spPr>
        <p:txBody>
          <a:bodyPr>
            <a:normAutofit/>
          </a:bodyPr>
          <a:lstStyle/>
          <a:p>
            <a:pPr marL="0" indent="0">
              <a:buNone/>
            </a:pPr>
            <a:endParaRPr lang="en-US" dirty="0">
              <a:solidFill>
                <a:schemeClr val="tx1"/>
              </a:solidFill>
            </a:endParaRPr>
          </a:p>
          <a:p>
            <a:pPr marL="0" indent="0">
              <a:buNone/>
            </a:pPr>
            <a:endParaRPr lang="en-US" dirty="0">
              <a:solidFill>
                <a:schemeClr val="tx1"/>
              </a:solidFill>
            </a:endParaRPr>
          </a:p>
        </p:txBody>
      </p:sp>
      <p:pic>
        <p:nvPicPr>
          <p:cNvPr id="5" name="Picture 4">
            <a:extLst>
              <a:ext uri="{FF2B5EF4-FFF2-40B4-BE49-F238E27FC236}">
                <a16:creationId xmlns:a16="http://schemas.microsoft.com/office/drawing/2014/main" id="{5A241447-4C3D-EF46-BA62-9FBFE6A5B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692696"/>
            <a:ext cx="8128000" cy="4572000"/>
          </a:xfrm>
          <a:prstGeom prst="rect">
            <a:avLst/>
          </a:prstGeom>
        </p:spPr>
      </p:pic>
    </p:spTree>
    <p:extLst>
      <p:ext uri="{BB962C8B-B14F-4D97-AF65-F5344CB8AC3E}">
        <p14:creationId xmlns:p14="http://schemas.microsoft.com/office/powerpoint/2010/main" val="2011055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Linking issues to the </a:t>
            </a:r>
            <a:r>
              <a:rPr lang="en-US" dirty="0" err="1"/>
              <a:t>sdgs</a:t>
            </a:r>
            <a:endParaRPr lang="en-US" dirty="0"/>
          </a:p>
        </p:txBody>
      </p:sp>
      <p:sp>
        <p:nvSpPr>
          <p:cNvPr id="3" name="Content Placeholder 2"/>
          <p:cNvSpPr>
            <a:spLocks noGrp="1"/>
          </p:cNvSpPr>
          <p:nvPr>
            <p:ph idx="1"/>
          </p:nvPr>
        </p:nvSpPr>
        <p:spPr>
          <a:xfrm>
            <a:off x="938758" y="1874517"/>
            <a:ext cx="7633742" cy="4146771"/>
          </a:xfrm>
        </p:spPr>
        <p:txBody>
          <a:bodyPr>
            <a:normAutofit/>
          </a:bodyPr>
          <a:lstStyle/>
          <a:p>
            <a:pPr marL="0" indent="0">
              <a:buNone/>
            </a:pPr>
            <a:r>
              <a:rPr lang="en-US" dirty="0">
                <a:solidFill>
                  <a:schemeClr val="tx1"/>
                </a:solidFill>
              </a:rPr>
              <a:t>Example:</a:t>
            </a:r>
          </a:p>
          <a:p>
            <a:pPr marL="0" indent="0">
              <a:buNone/>
            </a:pPr>
            <a:r>
              <a:rPr lang="en-US" dirty="0">
                <a:solidFill>
                  <a:schemeClr val="tx1"/>
                </a:solidFill>
              </a:rPr>
              <a:t>Issue: </a:t>
            </a:r>
            <a:r>
              <a:rPr lang="en-US" u="sng" dirty="0">
                <a:solidFill>
                  <a:schemeClr val="tx1"/>
                </a:solidFill>
              </a:rPr>
              <a:t>Parents can’t understand the internet</a:t>
            </a:r>
          </a:p>
          <a:p>
            <a:pPr marL="0" indent="0">
              <a:buNone/>
            </a:pPr>
            <a:r>
              <a:rPr lang="en-US" sz="1900" dirty="0">
                <a:solidFill>
                  <a:schemeClr val="tx1"/>
                </a:solidFill>
              </a:rPr>
              <a:t>Go to </a:t>
            </a:r>
            <a:r>
              <a:rPr lang="en-US" sz="1900" dirty="0" err="1">
                <a:solidFill>
                  <a:schemeClr val="tx1"/>
                </a:solidFill>
              </a:rPr>
              <a:t>www.MUNImpact.org</a:t>
            </a:r>
            <a:r>
              <a:rPr lang="en-US" sz="1900" dirty="0">
                <a:solidFill>
                  <a:schemeClr val="tx1"/>
                </a:solidFill>
              </a:rPr>
              <a:t> and click on resources, and look at the SDG page</a:t>
            </a:r>
          </a:p>
          <a:p>
            <a:pPr marL="0" indent="0">
              <a:buNone/>
            </a:pPr>
            <a:r>
              <a:rPr lang="en-US" sz="1900" dirty="0">
                <a:solidFill>
                  <a:schemeClr val="tx1"/>
                </a:solidFill>
              </a:rPr>
              <a:t>Which SDG connects best with this issue?</a:t>
            </a:r>
          </a:p>
          <a:p>
            <a:pPr marL="0" indent="0">
              <a:buNone/>
            </a:pPr>
            <a:r>
              <a:rPr lang="en-US" sz="1900" dirty="0">
                <a:solidFill>
                  <a:schemeClr val="tx1"/>
                </a:solidFill>
              </a:rPr>
              <a:t>click on SDG 4: Quality Education</a:t>
            </a:r>
          </a:p>
          <a:p>
            <a:pPr marL="0" indent="0">
              <a:buNone/>
            </a:pPr>
            <a:r>
              <a:rPr lang="en-US" sz="1900" dirty="0">
                <a:solidFill>
                  <a:schemeClr val="tx1"/>
                </a:solidFill>
              </a:rPr>
              <a:t>Click on the </a:t>
            </a:r>
            <a:r>
              <a:rPr lang="en-US" sz="1900" dirty="0">
                <a:solidFill>
                  <a:schemeClr val="tx1"/>
                </a:solidFill>
                <a:hlinkClick r:id="rId3"/>
              </a:rPr>
              <a:t>targets and indicators  </a:t>
            </a:r>
            <a:r>
              <a:rPr lang="en-US" sz="1900" dirty="0">
                <a:solidFill>
                  <a:schemeClr val="tx1"/>
                </a:solidFill>
              </a:rPr>
              <a:t>and see which target is most relevant to your issue </a:t>
            </a:r>
          </a:p>
          <a:p>
            <a:pPr marL="0" indent="0">
              <a:buNone/>
            </a:pPr>
            <a:r>
              <a:rPr lang="en-US" dirty="0">
                <a:solidFill>
                  <a:schemeClr val="tx1"/>
                </a:solidFill>
              </a:rPr>
              <a:t>SDG link: </a:t>
            </a:r>
            <a:r>
              <a:rPr lang="en-US" u="sng" dirty="0">
                <a:solidFill>
                  <a:schemeClr val="tx1"/>
                </a:solidFill>
              </a:rPr>
              <a:t>4.41 Proportion of youth and adults with information and communications technology (ICT) skills, by type of skill</a:t>
            </a:r>
          </a:p>
          <a:p>
            <a:pPr marL="0" indent="0">
              <a:buNone/>
            </a:pPr>
            <a:endParaRPr lang="en-US" dirty="0">
              <a:solidFill>
                <a:schemeClr val="tx1"/>
              </a:solidFill>
            </a:endParaRPr>
          </a:p>
          <a:p>
            <a:pPr marL="0" indent="0">
              <a:buNone/>
            </a:pPr>
            <a:endParaRPr lang="en-US" dirty="0">
              <a:solidFill>
                <a:schemeClr val="tx1"/>
              </a:solidFill>
            </a:endParaRPr>
          </a:p>
        </p:txBody>
      </p:sp>
    </p:spTree>
    <p:extLst>
      <p:ext uri="{BB962C8B-B14F-4D97-AF65-F5344CB8AC3E}">
        <p14:creationId xmlns:p14="http://schemas.microsoft.com/office/powerpoint/2010/main" val="1128281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25D9-7E56-334A-BD70-1B84673E6785}"/>
              </a:ext>
            </a:extLst>
          </p:cNvPr>
          <p:cNvSpPr>
            <a:spLocks noGrp="1"/>
          </p:cNvSpPr>
          <p:nvPr>
            <p:ph type="ctrTitle"/>
          </p:nvPr>
        </p:nvSpPr>
        <p:spPr/>
        <p:txBody>
          <a:bodyPr/>
          <a:lstStyle/>
          <a:p>
            <a:r>
              <a:rPr lang="en-US" dirty="0"/>
              <a:t>New projects…what are your issues?</a:t>
            </a:r>
          </a:p>
        </p:txBody>
      </p:sp>
    </p:spTree>
    <p:extLst>
      <p:ext uri="{BB962C8B-B14F-4D97-AF65-F5344CB8AC3E}">
        <p14:creationId xmlns:p14="http://schemas.microsoft.com/office/powerpoint/2010/main" val="3593952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issues? At home</a:t>
            </a:r>
            <a:r>
              <a:rPr lang="mr-IN" dirty="0"/>
              <a:t>…</a:t>
            </a:r>
            <a:r>
              <a:rPr lang="en-US" dirty="0"/>
              <a:t>.</a:t>
            </a:r>
          </a:p>
        </p:txBody>
      </p:sp>
      <p:sp>
        <p:nvSpPr>
          <p:cNvPr id="3" name="Content Placeholder 2"/>
          <p:cNvSpPr>
            <a:spLocks noGrp="1"/>
          </p:cNvSpPr>
          <p:nvPr>
            <p:ph idx="1"/>
          </p:nvPr>
        </p:nvSpPr>
        <p:spPr>
          <a:xfrm>
            <a:off x="938758" y="1874517"/>
            <a:ext cx="7633742" cy="4005076"/>
          </a:xfrm>
        </p:spPr>
        <p:txBody>
          <a:bodyPr>
            <a:normAutofit/>
          </a:bodyPr>
          <a:lstStyle/>
          <a:p>
            <a:r>
              <a:rPr lang="en-US" sz="2800" dirty="0">
                <a:solidFill>
                  <a:schemeClr val="tx1"/>
                </a:solidFill>
              </a:rPr>
              <a:t>What issues would you like to change- find the SDG that matches them</a:t>
            </a:r>
          </a:p>
          <a:p>
            <a:pPr lvl="1"/>
            <a:r>
              <a:rPr lang="en-US" sz="2400" dirty="0">
                <a:solidFill>
                  <a:schemeClr val="tx1"/>
                </a:solidFill>
              </a:rPr>
              <a:t>What issues are there in your personal life?</a:t>
            </a:r>
          </a:p>
          <a:p>
            <a:pPr lvl="1"/>
            <a:r>
              <a:rPr lang="en-US" sz="2400" dirty="0">
                <a:solidFill>
                  <a:schemeClr val="tx1"/>
                </a:solidFill>
              </a:rPr>
              <a:t>Examples:</a:t>
            </a:r>
          </a:p>
          <a:p>
            <a:pPr lvl="2"/>
            <a:r>
              <a:rPr lang="en-US" sz="1800" dirty="0">
                <a:solidFill>
                  <a:schemeClr val="tx1"/>
                </a:solidFill>
              </a:rPr>
              <a:t>I spend too much time playing and not enough studying SDG 4</a:t>
            </a:r>
          </a:p>
          <a:p>
            <a:pPr lvl="2"/>
            <a:r>
              <a:rPr lang="en-US" sz="1800" dirty="0">
                <a:solidFill>
                  <a:schemeClr val="tx1"/>
                </a:solidFill>
              </a:rPr>
              <a:t>Spend more time with family/friends SDG 3</a:t>
            </a:r>
          </a:p>
          <a:p>
            <a:pPr lvl="2"/>
            <a:r>
              <a:rPr lang="en-US" sz="1800" dirty="0">
                <a:solidFill>
                  <a:schemeClr val="tx1"/>
                </a:solidFill>
              </a:rPr>
              <a:t>My club doesn't</a:t>
            </a:r>
            <a:r>
              <a:rPr lang="mr-IN" sz="1800" dirty="0">
                <a:solidFill>
                  <a:schemeClr val="tx1"/>
                </a:solidFill>
              </a:rPr>
              <a:t>’</a:t>
            </a:r>
            <a:r>
              <a:rPr lang="en-US" sz="1800" dirty="0">
                <a:solidFill>
                  <a:schemeClr val="tx1"/>
                </a:solidFill>
              </a:rPr>
              <a:t>t have enough girls/boys SDG 5 </a:t>
            </a:r>
          </a:p>
          <a:p>
            <a:pPr marL="0" indent="0">
              <a:buNone/>
            </a:pPr>
            <a:endParaRPr lang="en-US" sz="2800" dirty="0">
              <a:solidFill>
                <a:schemeClr val="tx1"/>
              </a:solidFill>
            </a:endParaRPr>
          </a:p>
        </p:txBody>
      </p:sp>
    </p:spTree>
    <p:extLst>
      <p:ext uri="{BB962C8B-B14F-4D97-AF65-F5344CB8AC3E}">
        <p14:creationId xmlns:p14="http://schemas.microsoft.com/office/powerpoint/2010/main" val="531936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issues? at school</a:t>
            </a:r>
            <a:r>
              <a:rPr lang="mr-IN" dirty="0"/>
              <a:t>…</a:t>
            </a:r>
            <a:endParaRPr lang="en-US" dirty="0"/>
          </a:p>
        </p:txBody>
      </p:sp>
      <p:sp>
        <p:nvSpPr>
          <p:cNvPr id="3" name="Content Placeholder 2"/>
          <p:cNvSpPr>
            <a:spLocks noGrp="1"/>
          </p:cNvSpPr>
          <p:nvPr>
            <p:ph idx="1"/>
          </p:nvPr>
        </p:nvSpPr>
        <p:spPr/>
        <p:txBody>
          <a:bodyPr>
            <a:normAutofit/>
          </a:bodyPr>
          <a:lstStyle/>
          <a:p>
            <a:r>
              <a:rPr lang="en-US" sz="2800" dirty="0">
                <a:solidFill>
                  <a:schemeClr val="tx1"/>
                </a:solidFill>
              </a:rPr>
              <a:t>What issues would you like to change- each issue can be matched to an SDG</a:t>
            </a:r>
          </a:p>
          <a:p>
            <a:pPr lvl="1"/>
            <a:r>
              <a:rPr lang="en-US" sz="2400" dirty="0">
                <a:solidFill>
                  <a:schemeClr val="tx1"/>
                </a:solidFill>
              </a:rPr>
              <a:t>What issues are there in your school?</a:t>
            </a:r>
          </a:p>
          <a:p>
            <a:pPr lvl="1"/>
            <a:r>
              <a:rPr lang="en-US" sz="2400" dirty="0">
                <a:solidFill>
                  <a:schemeClr val="tx1"/>
                </a:solidFill>
              </a:rPr>
              <a:t>Examples:</a:t>
            </a:r>
            <a:endParaRPr lang="en-US" dirty="0">
              <a:solidFill>
                <a:schemeClr val="tx1"/>
              </a:solidFill>
            </a:endParaRPr>
          </a:p>
          <a:p>
            <a:pPr lvl="2"/>
            <a:r>
              <a:rPr lang="en-US" dirty="0">
                <a:solidFill>
                  <a:schemeClr val="tx1"/>
                </a:solidFill>
              </a:rPr>
              <a:t>Kids waste a lot of food at lunch SDG 2, 11, 12, 6</a:t>
            </a:r>
          </a:p>
          <a:p>
            <a:pPr lvl="2"/>
            <a:r>
              <a:rPr lang="en-US" dirty="0">
                <a:solidFill>
                  <a:schemeClr val="tx1"/>
                </a:solidFill>
              </a:rPr>
              <a:t>Schools make too much rubbish SDG 11, 13, 14, 15</a:t>
            </a:r>
          </a:p>
          <a:p>
            <a:pPr lvl="2"/>
            <a:r>
              <a:rPr lang="en-US" dirty="0">
                <a:solidFill>
                  <a:schemeClr val="tx1"/>
                </a:solidFill>
              </a:rPr>
              <a:t>School library is badly stocked SDG 4</a:t>
            </a:r>
          </a:p>
          <a:p>
            <a:pPr lvl="2"/>
            <a:r>
              <a:rPr lang="en-US" dirty="0">
                <a:solidFill>
                  <a:schemeClr val="tx1"/>
                </a:solidFill>
              </a:rPr>
              <a:t>School bags are too heavy SDG 3</a:t>
            </a:r>
          </a:p>
          <a:p>
            <a:endParaRPr lang="en-US" dirty="0"/>
          </a:p>
        </p:txBody>
      </p:sp>
    </p:spTree>
    <p:extLst>
      <p:ext uri="{BB962C8B-B14F-4D97-AF65-F5344CB8AC3E}">
        <p14:creationId xmlns:p14="http://schemas.microsoft.com/office/powerpoint/2010/main" val="1405950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issues? In your community</a:t>
            </a:r>
            <a:r>
              <a:rPr lang="mr-IN" dirty="0"/>
              <a:t>…</a:t>
            </a:r>
            <a:r>
              <a:rPr lang="en-US" dirty="0"/>
              <a:t>.</a:t>
            </a:r>
          </a:p>
        </p:txBody>
      </p:sp>
      <p:sp>
        <p:nvSpPr>
          <p:cNvPr id="3" name="Content Placeholder 2"/>
          <p:cNvSpPr>
            <a:spLocks noGrp="1"/>
          </p:cNvSpPr>
          <p:nvPr>
            <p:ph idx="1"/>
          </p:nvPr>
        </p:nvSpPr>
        <p:spPr/>
        <p:txBody>
          <a:bodyPr>
            <a:normAutofit/>
          </a:bodyPr>
          <a:lstStyle/>
          <a:p>
            <a:r>
              <a:rPr lang="en-US" sz="2800" dirty="0">
                <a:solidFill>
                  <a:schemeClr val="tx1"/>
                </a:solidFill>
              </a:rPr>
              <a:t>What issues would you like to change- find the SDG that matches them</a:t>
            </a:r>
          </a:p>
          <a:p>
            <a:pPr lvl="1"/>
            <a:r>
              <a:rPr lang="en-US" sz="2400" dirty="0">
                <a:solidFill>
                  <a:schemeClr val="tx1"/>
                </a:solidFill>
              </a:rPr>
              <a:t>What issues are there in your community?</a:t>
            </a:r>
          </a:p>
          <a:p>
            <a:pPr lvl="1"/>
            <a:r>
              <a:rPr lang="en-US" sz="2400" dirty="0">
                <a:solidFill>
                  <a:schemeClr val="tx1"/>
                </a:solidFill>
              </a:rPr>
              <a:t>Examples:</a:t>
            </a:r>
            <a:endParaRPr lang="en-US" dirty="0">
              <a:solidFill>
                <a:schemeClr val="tx1"/>
              </a:solidFill>
            </a:endParaRPr>
          </a:p>
          <a:p>
            <a:pPr lvl="2"/>
            <a:r>
              <a:rPr lang="en-US" dirty="0">
                <a:solidFill>
                  <a:schemeClr val="tx1"/>
                </a:solidFill>
              </a:rPr>
              <a:t>Workers can’t read and write in English SDG 4, 8</a:t>
            </a:r>
          </a:p>
          <a:p>
            <a:pPr lvl="2"/>
            <a:r>
              <a:rPr lang="en-US" dirty="0">
                <a:solidFill>
                  <a:schemeClr val="tx1"/>
                </a:solidFill>
              </a:rPr>
              <a:t>Parents can’t understand the internet SDG 8, 9</a:t>
            </a:r>
          </a:p>
          <a:p>
            <a:pPr lvl="2"/>
            <a:r>
              <a:rPr lang="en-US" dirty="0">
                <a:solidFill>
                  <a:schemeClr val="tx1"/>
                </a:solidFill>
              </a:rPr>
              <a:t>Cars drive too fast in the street SDG 3, 11</a:t>
            </a:r>
          </a:p>
          <a:p>
            <a:endParaRPr lang="en-US" dirty="0"/>
          </a:p>
        </p:txBody>
      </p:sp>
    </p:spTree>
    <p:extLst>
      <p:ext uri="{BB962C8B-B14F-4D97-AF65-F5344CB8AC3E}">
        <p14:creationId xmlns:p14="http://schemas.microsoft.com/office/powerpoint/2010/main" val="798362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Issues?</a:t>
            </a:r>
          </a:p>
        </p:txBody>
      </p:sp>
      <p:sp>
        <p:nvSpPr>
          <p:cNvPr id="3" name="Content Placeholder 2"/>
          <p:cNvSpPr>
            <a:spLocks noGrp="1"/>
          </p:cNvSpPr>
          <p:nvPr>
            <p:ph idx="1"/>
          </p:nvPr>
        </p:nvSpPr>
        <p:spPr>
          <a:xfrm>
            <a:off x="938758" y="1268760"/>
            <a:ext cx="7633742" cy="4610833"/>
          </a:xfrm>
        </p:spPr>
        <p:txBody>
          <a:bodyPr>
            <a:normAutofit fontScale="92500" lnSpcReduction="20000"/>
          </a:bodyPr>
          <a:lstStyle/>
          <a:p>
            <a:pPr marL="0" indent="0">
              <a:buNone/>
            </a:pPr>
            <a:r>
              <a:rPr lang="en-US" dirty="0">
                <a:solidFill>
                  <a:schemeClr val="tx1"/>
                </a:solidFill>
              </a:rPr>
              <a:t>HANDOUT</a:t>
            </a:r>
          </a:p>
          <a:p>
            <a:pPr marL="0" indent="0">
              <a:buNone/>
            </a:pPr>
            <a:r>
              <a:rPr lang="en-US" sz="2600" dirty="0">
                <a:solidFill>
                  <a:schemeClr val="tx1"/>
                </a:solidFill>
              </a:rPr>
              <a:t>Use the hand out to discuss in your groups what issues you have in:</a:t>
            </a:r>
          </a:p>
          <a:p>
            <a:pPr marL="0" indent="0">
              <a:buNone/>
            </a:pPr>
            <a:endParaRPr lang="en-US" sz="2600" dirty="0">
              <a:solidFill>
                <a:schemeClr val="tx1"/>
              </a:solidFill>
            </a:endParaRPr>
          </a:p>
          <a:p>
            <a:r>
              <a:rPr lang="en-US" sz="2600" dirty="0">
                <a:solidFill>
                  <a:schemeClr val="tx1"/>
                </a:solidFill>
              </a:rPr>
              <a:t>Your Personal life?</a:t>
            </a:r>
          </a:p>
          <a:p>
            <a:endParaRPr lang="en-US" sz="2600" dirty="0">
              <a:solidFill>
                <a:schemeClr val="tx1"/>
              </a:solidFill>
            </a:endParaRPr>
          </a:p>
          <a:p>
            <a:r>
              <a:rPr lang="en-US" sz="2600" dirty="0">
                <a:solidFill>
                  <a:schemeClr val="tx1"/>
                </a:solidFill>
              </a:rPr>
              <a:t>Your School?</a:t>
            </a:r>
          </a:p>
          <a:p>
            <a:endParaRPr lang="en-US" sz="2600" dirty="0">
              <a:solidFill>
                <a:schemeClr val="tx1"/>
              </a:solidFill>
            </a:endParaRPr>
          </a:p>
          <a:p>
            <a:r>
              <a:rPr lang="en-US" sz="2600" dirty="0">
                <a:solidFill>
                  <a:schemeClr val="tx1"/>
                </a:solidFill>
              </a:rPr>
              <a:t>Your Community?</a:t>
            </a:r>
          </a:p>
          <a:p>
            <a:pPr marL="0" indent="0">
              <a:buNone/>
            </a:pPr>
            <a:endParaRPr lang="en-US" sz="2600" dirty="0">
              <a:solidFill>
                <a:schemeClr val="tx1"/>
              </a:solidFill>
            </a:endParaRPr>
          </a:p>
          <a:p>
            <a:r>
              <a:rPr lang="en-US" sz="2600" dirty="0">
                <a:solidFill>
                  <a:schemeClr val="tx1"/>
                </a:solidFill>
              </a:rPr>
              <a:t>Link it to the SDGs</a:t>
            </a:r>
          </a:p>
        </p:txBody>
      </p:sp>
    </p:spTree>
    <p:extLst>
      <p:ext uri="{BB962C8B-B14F-4D97-AF65-F5344CB8AC3E}">
        <p14:creationId xmlns:p14="http://schemas.microsoft.com/office/powerpoint/2010/main" val="1240249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Decide on a Group issue</a:t>
            </a:r>
          </a:p>
        </p:txBody>
      </p:sp>
      <p:sp>
        <p:nvSpPr>
          <p:cNvPr id="3" name="Content Placeholder 2">
            <a:extLst>
              <a:ext uri="{FF2B5EF4-FFF2-40B4-BE49-F238E27FC236}">
                <a16:creationId xmlns:a16="http://schemas.microsoft.com/office/drawing/2014/main" id="{4D1958D9-3506-D64D-B171-86C74EA1113D}"/>
              </a:ext>
            </a:extLst>
          </p:cNvPr>
          <p:cNvSpPr>
            <a:spLocks noGrp="1"/>
          </p:cNvSpPr>
          <p:nvPr>
            <p:ph idx="1"/>
          </p:nvPr>
        </p:nvSpPr>
        <p:spPr/>
        <p:txBody>
          <a:bodyPr/>
          <a:lstStyle/>
          <a:p>
            <a:r>
              <a:rPr lang="en-US" dirty="0"/>
              <a:t>Type issue here…..</a:t>
            </a:r>
          </a:p>
        </p:txBody>
      </p:sp>
    </p:spTree>
    <p:extLst>
      <p:ext uri="{BB962C8B-B14F-4D97-AF65-F5344CB8AC3E}">
        <p14:creationId xmlns:p14="http://schemas.microsoft.com/office/powerpoint/2010/main" val="195568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 the root cause</a:t>
            </a:r>
          </a:p>
        </p:txBody>
      </p:sp>
      <p:sp>
        <p:nvSpPr>
          <p:cNvPr id="3" name="Content Placeholder 2"/>
          <p:cNvSpPr>
            <a:spLocks noGrp="1"/>
          </p:cNvSpPr>
          <p:nvPr>
            <p:ph idx="1"/>
          </p:nvPr>
        </p:nvSpPr>
        <p:spPr>
          <a:xfrm>
            <a:off x="938758" y="1556792"/>
            <a:ext cx="7633742" cy="4322801"/>
          </a:xfrm>
        </p:spPr>
        <p:txBody>
          <a:bodyPr>
            <a:normAutofit fontScale="92500" lnSpcReduction="20000"/>
          </a:bodyPr>
          <a:lstStyle/>
          <a:p>
            <a:pPr marL="0" indent="0">
              <a:buNone/>
            </a:pPr>
            <a:r>
              <a:rPr lang="en-US" sz="2800" dirty="0">
                <a:solidFill>
                  <a:schemeClr val="tx1"/>
                </a:solidFill>
              </a:rPr>
              <a:t>Discuss and identify the root cause for the group issue</a:t>
            </a:r>
          </a:p>
          <a:p>
            <a:pPr marL="0" indent="0">
              <a:buNone/>
            </a:pPr>
            <a:endParaRPr lang="en-US" sz="2800" dirty="0">
              <a:solidFill>
                <a:schemeClr val="tx1"/>
              </a:solidFill>
            </a:endParaRPr>
          </a:p>
          <a:p>
            <a:r>
              <a:rPr lang="en-US" sz="2800" dirty="0">
                <a:solidFill>
                  <a:schemeClr val="tx1"/>
                </a:solidFill>
              </a:rPr>
              <a:t>Complete the circle of  Whys: Why is the issue happening?</a:t>
            </a:r>
          </a:p>
          <a:p>
            <a:r>
              <a:rPr lang="en-US" sz="2800" dirty="0">
                <a:solidFill>
                  <a:schemeClr val="tx1"/>
                </a:solidFill>
              </a:rPr>
              <a:t>Solidify your thinking- make a sentence: this issue happens because of </a:t>
            </a:r>
            <a:r>
              <a:rPr lang="mr-IN" sz="2800" dirty="0">
                <a:solidFill>
                  <a:schemeClr val="tx1"/>
                </a:solidFill>
              </a:rPr>
              <a:t>……</a:t>
            </a:r>
            <a:endParaRPr lang="en-US" sz="2800" dirty="0">
              <a:solidFill>
                <a:schemeClr val="tx1"/>
              </a:solidFill>
            </a:endParaRPr>
          </a:p>
          <a:p>
            <a:r>
              <a:rPr lang="en-US" sz="2800" dirty="0">
                <a:solidFill>
                  <a:schemeClr val="tx1"/>
                </a:solidFill>
              </a:rPr>
              <a:t>Share your findings with the group</a:t>
            </a:r>
          </a:p>
          <a:p>
            <a:pPr marL="0" indent="0">
              <a:buNone/>
            </a:pPr>
            <a:endParaRPr lang="en-US" sz="2800" dirty="0">
              <a:solidFill>
                <a:schemeClr val="tx1"/>
              </a:solidFill>
            </a:endParaRPr>
          </a:p>
          <a:p>
            <a:pPr marL="0" indent="0">
              <a:buNone/>
            </a:pPr>
            <a:r>
              <a:rPr lang="en-US" sz="2800" dirty="0">
                <a:solidFill>
                  <a:schemeClr val="tx1"/>
                </a:solidFill>
              </a:rPr>
              <a:t>Example:  Parents didn't have the opportunity to learn IT skills and now they feel like it’s too late</a:t>
            </a:r>
          </a:p>
          <a:p>
            <a:pPr marL="0" indent="0">
              <a:buNone/>
            </a:pPr>
            <a:endParaRPr lang="en-US" sz="2800" dirty="0">
              <a:solidFill>
                <a:schemeClr val="tx1"/>
              </a:solidFill>
            </a:endParaRPr>
          </a:p>
          <a:p>
            <a:endParaRPr lang="en-US" dirty="0"/>
          </a:p>
        </p:txBody>
      </p:sp>
    </p:spTree>
    <p:extLst>
      <p:ext uri="{BB962C8B-B14F-4D97-AF65-F5344CB8AC3E}">
        <p14:creationId xmlns:p14="http://schemas.microsoft.com/office/powerpoint/2010/main" val="685361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Imagine the possibilities</a:t>
            </a:r>
          </a:p>
        </p:txBody>
      </p:sp>
      <p:sp>
        <p:nvSpPr>
          <p:cNvPr id="3" name="Content Placeholder 2"/>
          <p:cNvSpPr>
            <a:spLocks noGrp="1"/>
          </p:cNvSpPr>
          <p:nvPr>
            <p:ph idx="1"/>
          </p:nvPr>
        </p:nvSpPr>
        <p:spPr>
          <a:xfrm>
            <a:off x="938758" y="1340768"/>
            <a:ext cx="7633742" cy="4538825"/>
          </a:xfrm>
        </p:spPr>
        <p:txBody>
          <a:bodyPr>
            <a:normAutofit/>
          </a:bodyPr>
          <a:lstStyle/>
          <a:p>
            <a:r>
              <a:rPr lang="en-US" dirty="0">
                <a:solidFill>
                  <a:schemeClr val="tx1"/>
                </a:solidFill>
              </a:rPr>
              <a:t>Use your handout to figure out 10 ideas of how to fix the root cause</a:t>
            </a:r>
          </a:p>
          <a:p>
            <a:r>
              <a:rPr lang="en-US" dirty="0">
                <a:solidFill>
                  <a:schemeClr val="tx1"/>
                </a:solidFill>
              </a:rPr>
              <a:t>Don’t hold back- all ideas are welcome!</a:t>
            </a:r>
          </a:p>
          <a:p>
            <a:pPr marL="0" indent="0">
              <a:buNone/>
            </a:pPr>
            <a:endParaRPr lang="en-US" dirty="0">
              <a:solidFill>
                <a:schemeClr val="tx1"/>
              </a:solidFill>
            </a:endParaRPr>
          </a:p>
          <a:p>
            <a:pPr lvl="1"/>
            <a:r>
              <a:rPr lang="en-US" dirty="0">
                <a:solidFill>
                  <a:schemeClr val="tx1"/>
                </a:solidFill>
              </a:rPr>
              <a:t>The idea should have an Impact </a:t>
            </a:r>
          </a:p>
          <a:p>
            <a:pPr lvl="1"/>
            <a:r>
              <a:rPr lang="en-US" dirty="0">
                <a:solidFill>
                  <a:schemeClr val="tx1"/>
                </a:solidFill>
              </a:rPr>
              <a:t>The idea should be bold</a:t>
            </a:r>
          </a:p>
          <a:p>
            <a:pPr lvl="1"/>
            <a:r>
              <a:rPr lang="en-US" dirty="0">
                <a:solidFill>
                  <a:schemeClr val="tx1"/>
                </a:solidFill>
              </a:rPr>
              <a:t>The idea should be long lasting</a:t>
            </a:r>
          </a:p>
          <a:p>
            <a:pPr lvl="1"/>
            <a:endParaRPr lang="en-US" dirty="0">
              <a:solidFill>
                <a:schemeClr val="tx1"/>
              </a:solidFill>
            </a:endParaRPr>
          </a:p>
          <a:p>
            <a:r>
              <a:rPr lang="en-US" dirty="0">
                <a:solidFill>
                  <a:schemeClr val="tx1"/>
                </a:solidFill>
              </a:rPr>
              <a:t>Discuss the ideas in your groups- write down the best idea from the group in the handout </a:t>
            </a:r>
          </a:p>
        </p:txBody>
      </p:sp>
    </p:spTree>
    <p:extLst>
      <p:ext uri="{BB962C8B-B14F-4D97-AF65-F5344CB8AC3E}">
        <p14:creationId xmlns:p14="http://schemas.microsoft.com/office/powerpoint/2010/main" val="881183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1102399"/>
          </a:xfrm>
        </p:spPr>
        <p:txBody>
          <a:bodyPr/>
          <a:lstStyle/>
          <a:p>
            <a:r>
              <a:rPr lang="en-US" dirty="0"/>
              <a:t>Ideas for action! Be bold</a:t>
            </a:r>
          </a:p>
        </p:txBody>
      </p:sp>
      <p:sp>
        <p:nvSpPr>
          <p:cNvPr id="3" name="Content Placeholder 2"/>
          <p:cNvSpPr>
            <a:spLocks noGrp="1"/>
          </p:cNvSpPr>
          <p:nvPr>
            <p:ph idx="1"/>
          </p:nvPr>
        </p:nvSpPr>
        <p:spPr>
          <a:xfrm>
            <a:off x="938758" y="1484784"/>
            <a:ext cx="7633742" cy="4824536"/>
          </a:xfrm>
        </p:spPr>
        <p:txBody>
          <a:bodyPr/>
          <a:lstStyle/>
          <a:p>
            <a:pPr marL="0" indent="0">
              <a:buNone/>
            </a:pPr>
            <a:r>
              <a:rPr lang="en-US" sz="2800" dirty="0">
                <a:solidFill>
                  <a:schemeClr val="tx1"/>
                </a:solidFill>
              </a:rPr>
              <a:t>Use the targets to develop a project:</a:t>
            </a:r>
          </a:p>
          <a:p>
            <a:pPr lvl="1"/>
            <a:r>
              <a:rPr lang="en-US" sz="2600" dirty="0">
                <a:solidFill>
                  <a:schemeClr val="tx1"/>
                </a:solidFill>
              </a:rPr>
              <a:t>Examples:</a:t>
            </a:r>
          </a:p>
          <a:p>
            <a:pPr marL="0" indent="0">
              <a:buNone/>
            </a:pPr>
            <a:r>
              <a:rPr lang="en-US" sz="2800" dirty="0">
                <a:solidFill>
                  <a:schemeClr val="tx1"/>
                </a:solidFill>
              </a:rPr>
              <a:t>Idea: negotiate with the school, students, parents and teachers to set up after school classes. Set up fundraising to finance the classes- sell custom T-shirts, hold a fair, stage a play and charge a fee.</a:t>
            </a:r>
          </a:p>
          <a:p>
            <a:pPr marL="0" indent="0">
              <a:buNone/>
            </a:pPr>
            <a:endParaRPr lang="en-US" sz="2800" dirty="0">
              <a:solidFill>
                <a:schemeClr val="tx1"/>
              </a:solidFill>
            </a:endParaRPr>
          </a:p>
          <a:p>
            <a:pPr marL="0" indent="0">
              <a:buNone/>
            </a:pPr>
            <a:r>
              <a:rPr lang="en-US" sz="2800" dirty="0">
                <a:solidFill>
                  <a:schemeClr val="tx1"/>
                </a:solidFill>
              </a:rPr>
              <a:t>Idea: research online IT classes and set up an awareness campaign detailing how to participate.</a:t>
            </a:r>
          </a:p>
          <a:p>
            <a:pPr marL="0" indent="0">
              <a:buNone/>
            </a:pPr>
            <a:endParaRPr lang="en-US" sz="2800" dirty="0">
              <a:solidFill>
                <a:schemeClr val="tx1"/>
              </a:solidFill>
            </a:endParaRPr>
          </a:p>
        </p:txBody>
      </p:sp>
    </p:spTree>
    <p:extLst>
      <p:ext uri="{BB962C8B-B14F-4D97-AF65-F5344CB8AC3E}">
        <p14:creationId xmlns:p14="http://schemas.microsoft.com/office/powerpoint/2010/main" val="707663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Project ideas- examples</a:t>
            </a:r>
          </a:p>
        </p:txBody>
      </p:sp>
      <p:sp>
        <p:nvSpPr>
          <p:cNvPr id="7" name="Content Placeholder 6"/>
          <p:cNvSpPr>
            <a:spLocks noGrp="1"/>
          </p:cNvSpPr>
          <p:nvPr>
            <p:ph idx="1"/>
          </p:nvPr>
        </p:nvSpPr>
        <p:spPr>
          <a:xfrm>
            <a:off x="938758" y="1268760"/>
            <a:ext cx="7633742" cy="5112568"/>
          </a:xfrm>
        </p:spPr>
        <p:txBody>
          <a:bodyPr>
            <a:normAutofit fontScale="62500" lnSpcReduction="20000"/>
          </a:bodyPr>
          <a:lstStyle/>
          <a:p>
            <a:pPr marL="0" lvl="0" indent="0" defTabSz="914400" eaLnBrk="0" fontAlgn="base" hangingPunct="0">
              <a:lnSpc>
                <a:spcPct val="100000"/>
              </a:lnSpc>
              <a:spcBef>
                <a:spcPct val="0"/>
              </a:spcBef>
              <a:spcAft>
                <a:spcPct val="0"/>
              </a:spcAft>
              <a:buClrTx/>
              <a:buNone/>
            </a:pPr>
            <a:br>
              <a:rPr lang="en-US" altLang="en-US" sz="2500" dirty="0">
                <a:solidFill>
                  <a:schemeClr val="tx1"/>
                </a:solidFill>
                <a:latin typeface="Arial" charset="0"/>
              </a:rPr>
            </a:br>
            <a:endParaRPr lang="en-US" altLang="en-US" sz="2500"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sz="3500" dirty="0">
                <a:solidFill>
                  <a:schemeClr val="tx1"/>
                </a:solidFill>
              </a:rPr>
              <a:t>Collect food and bring it to a food charity to distribute it. SDG 2</a:t>
            </a:r>
          </a:p>
          <a:p>
            <a:pPr marL="0" lvl="0" indent="0" defTabSz="914400" eaLnBrk="0" fontAlgn="base" hangingPunct="0">
              <a:lnSpc>
                <a:spcPct val="100000"/>
              </a:lnSpc>
              <a:spcBef>
                <a:spcPct val="0"/>
              </a:spcBef>
              <a:spcAft>
                <a:spcPct val="0"/>
              </a:spcAft>
              <a:buClrTx/>
              <a:buNone/>
            </a:pPr>
            <a:endParaRPr lang="en-US" altLang="en-US" sz="3500"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sz="3500" dirty="0">
                <a:solidFill>
                  <a:schemeClr val="tx1"/>
                </a:solidFill>
              </a:rPr>
              <a:t>Recycle cans, bottles, paper, and newspapers throughout the school year and bring it to recycling centers. SDG 11, 13, 14</a:t>
            </a:r>
          </a:p>
          <a:p>
            <a:pPr marL="0" lvl="0" indent="0" defTabSz="914400" eaLnBrk="0" fontAlgn="base" hangingPunct="0">
              <a:lnSpc>
                <a:spcPct val="100000"/>
              </a:lnSpc>
              <a:spcBef>
                <a:spcPct val="0"/>
              </a:spcBef>
              <a:spcAft>
                <a:spcPct val="0"/>
              </a:spcAft>
              <a:buClrTx/>
              <a:buNone/>
            </a:pPr>
            <a:endParaRPr lang="en-US" altLang="en-US" sz="3500"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sz="3500" dirty="0">
                <a:solidFill>
                  <a:schemeClr val="tx1"/>
                </a:solidFill>
              </a:rPr>
              <a:t>Create a simple human rights lesson and teach it to an elementary level class. SDG 4 </a:t>
            </a:r>
          </a:p>
          <a:p>
            <a:pPr marL="0" lvl="0" indent="0" defTabSz="914400" eaLnBrk="0" fontAlgn="base" hangingPunct="0">
              <a:lnSpc>
                <a:spcPct val="100000"/>
              </a:lnSpc>
              <a:spcBef>
                <a:spcPct val="0"/>
              </a:spcBef>
              <a:spcAft>
                <a:spcPct val="0"/>
              </a:spcAft>
              <a:buClrTx/>
              <a:buNone/>
            </a:pPr>
            <a:endParaRPr lang="en-US" altLang="en-US" sz="3500"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sz="3500" dirty="0">
                <a:solidFill>
                  <a:schemeClr val="tx1"/>
                </a:solidFill>
              </a:rPr>
              <a:t>Collectively design a T-shirt depicting your issue. Take responsibility for all aspects of the process from colors of the shirt to how much to charge. Sell T-shirts at school events and donate the money to a children’s organization. All SDGs </a:t>
            </a:r>
          </a:p>
          <a:p>
            <a:pPr marL="0" lvl="0" indent="0" defTabSz="914400" eaLnBrk="0" fontAlgn="base" hangingPunct="0">
              <a:lnSpc>
                <a:spcPct val="100000"/>
              </a:lnSpc>
              <a:spcBef>
                <a:spcPct val="0"/>
              </a:spcBef>
              <a:spcAft>
                <a:spcPct val="0"/>
              </a:spcAft>
              <a:buClrTx/>
              <a:buNone/>
            </a:pPr>
            <a:endParaRPr lang="en-US" altLang="en-US" sz="3500" dirty="0">
              <a:solidFill>
                <a:schemeClr val="tx1"/>
              </a:solidFill>
            </a:endParaRPr>
          </a:p>
          <a:p>
            <a:pPr marL="0" lvl="0" indent="0">
              <a:buNone/>
            </a:pPr>
            <a:r>
              <a:rPr lang="en-US" altLang="en-US" sz="3600" dirty="0">
                <a:solidFill>
                  <a:schemeClr val="tx1"/>
                </a:solidFill>
              </a:rPr>
              <a:t>Make 1,000 paper cranes and take a field trip to a children’s hospital to present them. SDG 3</a:t>
            </a:r>
          </a:p>
          <a:p>
            <a:pPr marL="0" indent="0">
              <a:buNone/>
            </a:pPr>
            <a:endParaRPr lang="en-US" dirty="0"/>
          </a:p>
        </p:txBody>
      </p:sp>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0445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Project ideas- examples</a:t>
            </a:r>
          </a:p>
        </p:txBody>
      </p:sp>
      <p:sp>
        <p:nvSpPr>
          <p:cNvPr id="6" name="Content Placeholder 5"/>
          <p:cNvSpPr>
            <a:spLocks noGrp="1"/>
          </p:cNvSpPr>
          <p:nvPr>
            <p:ph idx="1"/>
          </p:nvPr>
        </p:nvSpPr>
        <p:spPr>
          <a:xfrm>
            <a:off x="938758" y="1340768"/>
            <a:ext cx="7633742" cy="4538825"/>
          </a:xfrm>
        </p:spPr>
        <p:txBody>
          <a:bodyPr>
            <a:normAutofit/>
          </a:bodyPr>
          <a:lstStyle/>
          <a:p>
            <a:pPr marL="0" lvl="0" indent="0" defTabSz="914400" eaLnBrk="0" fontAlgn="base" hangingPunct="0">
              <a:lnSpc>
                <a:spcPct val="100000"/>
              </a:lnSpc>
              <a:spcBef>
                <a:spcPct val="0"/>
              </a:spcBef>
              <a:spcAft>
                <a:spcPct val="0"/>
              </a:spcAft>
              <a:buClrTx/>
              <a:buNone/>
            </a:pPr>
            <a:r>
              <a:rPr lang="en-US" altLang="en-US" dirty="0">
                <a:solidFill>
                  <a:schemeClr val="tx1"/>
                </a:solidFill>
              </a:rPr>
              <a:t>Hold a Human Rights Reception, with projects, displays, videos, etc. for parents, other teachers, and classes. All SDGs</a:t>
            </a:r>
          </a:p>
          <a:p>
            <a:pPr marL="0" lvl="0" indent="0" defTabSz="914400" eaLnBrk="0" fontAlgn="base" hangingPunct="0">
              <a:lnSpc>
                <a:spcPct val="100000"/>
              </a:lnSpc>
              <a:spcBef>
                <a:spcPct val="0"/>
              </a:spcBef>
              <a:spcAft>
                <a:spcPct val="0"/>
              </a:spcAft>
              <a:buClrTx/>
              <a:buNone/>
            </a:pPr>
            <a:endParaRPr lang="en-US" altLang="en-US"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dirty="0">
                <a:solidFill>
                  <a:schemeClr val="tx1"/>
                </a:solidFill>
              </a:rPr>
              <a:t>Create and put on a play on human rights for other classes or parents. All SDGs</a:t>
            </a:r>
          </a:p>
          <a:p>
            <a:pPr marL="0" lvl="0" indent="0" defTabSz="914400" eaLnBrk="0" fontAlgn="base" hangingPunct="0">
              <a:lnSpc>
                <a:spcPct val="100000"/>
              </a:lnSpc>
              <a:spcBef>
                <a:spcPct val="0"/>
              </a:spcBef>
              <a:spcAft>
                <a:spcPct val="0"/>
              </a:spcAft>
              <a:buClrTx/>
              <a:buNone/>
            </a:pPr>
            <a:endParaRPr lang="en-US" altLang="en-US"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dirty="0">
                <a:solidFill>
                  <a:schemeClr val="tx1"/>
                </a:solidFill>
              </a:rPr>
              <a:t>Participate in a highway or park clean-up project. SDG 6, 11, 12</a:t>
            </a:r>
          </a:p>
          <a:p>
            <a:pPr marL="0" lvl="0" indent="0" defTabSz="914400" eaLnBrk="0" fontAlgn="base" hangingPunct="0">
              <a:lnSpc>
                <a:spcPct val="100000"/>
              </a:lnSpc>
              <a:spcBef>
                <a:spcPct val="0"/>
              </a:spcBef>
              <a:spcAft>
                <a:spcPct val="0"/>
              </a:spcAft>
              <a:buClrTx/>
              <a:buNone/>
            </a:pPr>
            <a:endParaRPr lang="en-US" altLang="en-US" dirty="0">
              <a:solidFill>
                <a:schemeClr val="tx1"/>
              </a:solidFill>
            </a:endParaRPr>
          </a:p>
          <a:p>
            <a:pPr marL="0" lvl="0" indent="0" defTabSz="914400" eaLnBrk="0" fontAlgn="base" hangingPunct="0">
              <a:lnSpc>
                <a:spcPct val="100000"/>
              </a:lnSpc>
              <a:spcBef>
                <a:spcPct val="0"/>
              </a:spcBef>
              <a:spcAft>
                <a:spcPct val="0"/>
              </a:spcAft>
              <a:buClrTx/>
              <a:buNone/>
            </a:pPr>
            <a:r>
              <a:rPr lang="en-US" altLang="en-US" dirty="0">
                <a:solidFill>
                  <a:schemeClr val="tx1"/>
                </a:solidFill>
              </a:rPr>
              <a:t>Research a country or specific culture. Find a contact person to interview from that country or culture, form interview questions, and report back to your class.</a:t>
            </a:r>
          </a:p>
          <a:p>
            <a:pPr marL="0" lvl="0" indent="0" defTabSz="914400" eaLnBrk="0" fontAlgn="base" hangingPunct="0">
              <a:lnSpc>
                <a:spcPct val="100000"/>
              </a:lnSpc>
              <a:spcBef>
                <a:spcPct val="0"/>
              </a:spcBef>
              <a:spcAft>
                <a:spcPct val="0"/>
              </a:spcAft>
              <a:buClrTx/>
              <a:buNone/>
            </a:pPr>
            <a:endParaRPr lang="en-US" altLang="en-US" dirty="0">
              <a:solidFill>
                <a:schemeClr val="tx1"/>
              </a:solidFill>
              <a:latin typeface="Arial" charset="0"/>
            </a:endParaRPr>
          </a:p>
          <a:p>
            <a:pPr marL="0" indent="0">
              <a:buNone/>
            </a:pPr>
            <a:r>
              <a:rPr lang="en-US" dirty="0">
                <a:solidFill>
                  <a:schemeClr val="tx1"/>
                </a:solidFill>
              </a:rPr>
              <a:t>Set up a weighing station for food waste after lunchtime, publish the results to raise awareness of food wastage. SDG 2</a:t>
            </a:r>
          </a:p>
          <a:p>
            <a:endParaRPr lang="en-US" dirty="0"/>
          </a:p>
        </p:txBody>
      </p:sp>
    </p:spTree>
    <p:extLst>
      <p:ext uri="{BB962C8B-B14F-4D97-AF65-F5344CB8AC3E}">
        <p14:creationId xmlns:p14="http://schemas.microsoft.com/office/powerpoint/2010/main" val="533539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a:t>
            </a:r>
          </a:p>
        </p:txBody>
      </p:sp>
      <p:sp>
        <p:nvSpPr>
          <p:cNvPr id="3" name="Content Placeholder 2"/>
          <p:cNvSpPr>
            <a:spLocks noGrp="1"/>
          </p:cNvSpPr>
          <p:nvPr>
            <p:ph idx="1"/>
          </p:nvPr>
        </p:nvSpPr>
        <p:spPr>
          <a:xfrm>
            <a:off x="938758" y="1628800"/>
            <a:ext cx="7633742" cy="4250793"/>
          </a:xfrm>
        </p:spPr>
        <p:txBody>
          <a:bodyPr>
            <a:normAutofit/>
          </a:bodyPr>
          <a:lstStyle/>
          <a:p>
            <a:r>
              <a:rPr lang="en-US" sz="2800" dirty="0">
                <a:solidFill>
                  <a:schemeClr val="tx1"/>
                </a:solidFill>
              </a:rPr>
              <a:t>How can we put your ideas to action?</a:t>
            </a:r>
          </a:p>
          <a:p>
            <a:r>
              <a:rPr lang="en-US" sz="2800" dirty="0">
                <a:solidFill>
                  <a:schemeClr val="tx1"/>
                </a:solidFill>
              </a:rPr>
              <a:t>Use the hand out to figure out what to do!</a:t>
            </a:r>
          </a:p>
          <a:p>
            <a:r>
              <a:rPr lang="en-US" sz="2800" dirty="0">
                <a:solidFill>
                  <a:schemeClr val="tx1"/>
                </a:solidFill>
              </a:rPr>
              <a:t>What kind of action is needed?</a:t>
            </a:r>
          </a:p>
          <a:p>
            <a:r>
              <a:rPr lang="en-US" sz="2800" dirty="0">
                <a:solidFill>
                  <a:schemeClr val="tx1"/>
                </a:solidFill>
              </a:rPr>
              <a:t>Which groups do you need to involve?</a:t>
            </a:r>
          </a:p>
          <a:p>
            <a:r>
              <a:rPr lang="en-US" sz="2800" dirty="0">
                <a:solidFill>
                  <a:schemeClr val="tx1"/>
                </a:solidFill>
              </a:rPr>
              <a:t>What is the final outcome?</a:t>
            </a:r>
          </a:p>
          <a:p>
            <a:r>
              <a:rPr lang="en-US" sz="2800" dirty="0">
                <a:solidFill>
                  <a:schemeClr val="tx1"/>
                </a:solidFill>
              </a:rPr>
              <a:t>When will you start and end this project?</a:t>
            </a:r>
          </a:p>
        </p:txBody>
      </p:sp>
    </p:spTree>
    <p:extLst>
      <p:ext uri="{BB962C8B-B14F-4D97-AF65-F5344CB8AC3E}">
        <p14:creationId xmlns:p14="http://schemas.microsoft.com/office/powerpoint/2010/main" val="2146710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C4E9E-8F64-0241-A985-42079540169A}"/>
              </a:ext>
            </a:extLst>
          </p:cNvPr>
          <p:cNvSpPr>
            <a:spLocks noGrp="1"/>
          </p:cNvSpPr>
          <p:nvPr>
            <p:ph type="title"/>
          </p:nvPr>
        </p:nvSpPr>
        <p:spPr/>
        <p:txBody>
          <a:bodyPr/>
          <a:lstStyle/>
          <a:p>
            <a:r>
              <a:rPr lang="en-US" dirty="0"/>
              <a:t>Global Act with impact awards</a:t>
            </a:r>
          </a:p>
        </p:txBody>
      </p:sp>
      <p:sp>
        <p:nvSpPr>
          <p:cNvPr id="3" name="Content Placeholder 2">
            <a:extLst>
              <a:ext uri="{FF2B5EF4-FFF2-40B4-BE49-F238E27FC236}">
                <a16:creationId xmlns:a16="http://schemas.microsoft.com/office/drawing/2014/main" id="{606CB2DF-C8D3-6C48-A752-E479CF50BDE7}"/>
              </a:ext>
            </a:extLst>
          </p:cNvPr>
          <p:cNvSpPr>
            <a:spLocks noGrp="1"/>
          </p:cNvSpPr>
          <p:nvPr>
            <p:ph idx="1"/>
          </p:nvPr>
        </p:nvSpPr>
        <p:spPr/>
        <p:txBody>
          <a:bodyPr/>
          <a:lstStyle/>
          <a:p>
            <a:r>
              <a:rPr lang="en-US" dirty="0"/>
              <a:t>GAIAs</a:t>
            </a:r>
          </a:p>
          <a:p>
            <a:r>
              <a:rPr lang="en-US" dirty="0"/>
              <a:t>5 minute max video on your service project</a:t>
            </a:r>
          </a:p>
          <a:p>
            <a:r>
              <a:rPr lang="en-US" dirty="0"/>
              <a:t>One project </a:t>
            </a:r>
            <a:r>
              <a:rPr lang="en-US"/>
              <a:t>per school</a:t>
            </a:r>
            <a:endParaRPr lang="en-US" dirty="0"/>
          </a:p>
          <a:p>
            <a:r>
              <a:rPr lang="en-US" dirty="0"/>
              <a:t>December 10</a:t>
            </a:r>
            <a:r>
              <a:rPr lang="en-US" baseline="30000" dirty="0"/>
              <a:t>th</a:t>
            </a:r>
            <a:r>
              <a:rPr lang="en-US" dirty="0"/>
              <a:t> 2018 deadline for submission</a:t>
            </a:r>
          </a:p>
        </p:txBody>
      </p:sp>
    </p:spTree>
    <p:extLst>
      <p:ext uri="{BB962C8B-B14F-4D97-AF65-F5344CB8AC3E}">
        <p14:creationId xmlns:p14="http://schemas.microsoft.com/office/powerpoint/2010/main" val="2487778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Further projects on the </a:t>
            </a:r>
            <a:r>
              <a:rPr lang="en-US" dirty="0" err="1"/>
              <a:t>SDgs</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548632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 No poverty</a:t>
            </a:r>
            <a:endParaRPr lang="el-GR" sz="3200" dirty="0"/>
          </a:p>
        </p:txBody>
      </p:sp>
      <p:sp>
        <p:nvSpPr>
          <p:cNvPr id="3" name="Θέση περιεχομένου 2"/>
          <p:cNvSpPr>
            <a:spLocks noGrp="1"/>
          </p:cNvSpPr>
          <p:nvPr>
            <p:ph idx="1"/>
          </p:nvPr>
        </p:nvSpPr>
        <p:spPr>
          <a:xfrm>
            <a:off x="938758" y="1052736"/>
            <a:ext cx="7633742" cy="4826857"/>
          </a:xfrm>
        </p:spPr>
        <p:txBody>
          <a:bodyPr>
            <a:noAutofit/>
          </a:bodyPr>
          <a:lstStyle/>
          <a:p>
            <a:r>
              <a:rPr lang="en-US" sz="2800" dirty="0">
                <a:solidFill>
                  <a:schemeClr val="tx1"/>
                </a:solidFill>
              </a:rPr>
              <a:t>Case study: </a:t>
            </a:r>
            <a:r>
              <a:rPr lang="en-US" sz="2800" dirty="0" err="1">
                <a:solidFill>
                  <a:schemeClr val="tx1"/>
                </a:solidFill>
              </a:rPr>
              <a:t>Grameen</a:t>
            </a:r>
            <a:r>
              <a:rPr lang="en-US" sz="2800" dirty="0">
                <a:solidFill>
                  <a:schemeClr val="tx1"/>
                </a:solidFill>
              </a:rPr>
              <a:t> bank</a:t>
            </a:r>
          </a:p>
          <a:p>
            <a:r>
              <a:rPr lang="en-US" sz="2800" dirty="0">
                <a:solidFill>
                  <a:schemeClr val="tx1"/>
                </a:solidFill>
              </a:rPr>
              <a:t>Microcredit</a:t>
            </a:r>
          </a:p>
          <a:p>
            <a:r>
              <a:rPr lang="en-US" sz="2800" dirty="0">
                <a:solidFill>
                  <a:schemeClr val="tx1"/>
                </a:solidFill>
              </a:rPr>
              <a:t>16 Decisions</a:t>
            </a:r>
          </a:p>
          <a:p>
            <a:r>
              <a:rPr lang="en-US" sz="2800" dirty="0">
                <a:solidFill>
                  <a:schemeClr val="tx1"/>
                </a:solidFill>
              </a:rPr>
              <a:t>Data</a:t>
            </a:r>
          </a:p>
          <a:p>
            <a:r>
              <a:rPr lang="en-US" sz="2800" dirty="0">
                <a:solidFill>
                  <a:schemeClr val="tx1"/>
                </a:solidFill>
              </a:rPr>
              <a:t>Website </a:t>
            </a:r>
            <a:r>
              <a:rPr lang="en-US" sz="2800" dirty="0">
                <a:solidFill>
                  <a:schemeClr val="tx1"/>
                </a:solidFill>
                <a:hlinkClick r:id="rId2"/>
              </a:rPr>
              <a:t>http://www.grameen.com/</a:t>
            </a:r>
            <a:endParaRPr lang="en-US" sz="2800" dirty="0">
              <a:solidFill>
                <a:schemeClr val="tx1"/>
              </a:solidFill>
            </a:endParaRPr>
          </a:p>
          <a:p>
            <a:r>
              <a:rPr lang="en-US" sz="2800" dirty="0">
                <a:solidFill>
                  <a:schemeClr val="tx1"/>
                </a:solidFill>
              </a:rPr>
              <a:t>Method of action</a:t>
            </a:r>
          </a:p>
          <a:p>
            <a:r>
              <a:rPr lang="en-US" sz="2800" dirty="0">
                <a:solidFill>
                  <a:schemeClr val="tx1"/>
                </a:solidFill>
              </a:rPr>
              <a:t>Your ideas</a:t>
            </a:r>
          </a:p>
        </p:txBody>
      </p:sp>
    </p:spTree>
    <p:extLst>
      <p:ext uri="{BB962C8B-B14F-4D97-AF65-F5344CB8AC3E}">
        <p14:creationId xmlns:p14="http://schemas.microsoft.com/office/powerpoint/2010/main" val="1311237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2 Zero hunger</a:t>
            </a:r>
            <a:endParaRPr lang="el-GR" sz="3200" dirty="0"/>
          </a:p>
        </p:txBody>
      </p:sp>
      <p:sp>
        <p:nvSpPr>
          <p:cNvPr id="3" name="Θέση περιεχομένου 2"/>
          <p:cNvSpPr>
            <a:spLocks noGrp="1"/>
          </p:cNvSpPr>
          <p:nvPr>
            <p:ph idx="1"/>
          </p:nvPr>
        </p:nvSpPr>
        <p:spPr/>
        <p:txBody>
          <a:bodyPr>
            <a:noAutofit/>
          </a:bodyPr>
          <a:lstStyle/>
          <a:p>
            <a:r>
              <a:rPr lang="en-US" sz="2800" dirty="0"/>
              <a:t>World food program</a:t>
            </a:r>
          </a:p>
          <a:p>
            <a:r>
              <a:rPr lang="en-US" sz="2800" dirty="0"/>
              <a:t>Data – Hunger map</a:t>
            </a:r>
          </a:p>
          <a:p>
            <a:r>
              <a:rPr lang="en-US" sz="2800" dirty="0"/>
              <a:t>Their vision: five steps to Zero Hunger</a:t>
            </a:r>
          </a:p>
          <a:p>
            <a:r>
              <a:rPr lang="en-US" sz="2800" dirty="0"/>
              <a:t>Campaign #</a:t>
            </a:r>
            <a:r>
              <a:rPr lang="en-US" sz="2800" dirty="0" err="1"/>
              <a:t>HealthynotHungry</a:t>
            </a:r>
            <a:endParaRPr lang="en-US" sz="2800" dirty="0"/>
          </a:p>
          <a:p>
            <a:r>
              <a:rPr lang="en-US" sz="2800" dirty="0"/>
              <a:t>How can you get involved?</a:t>
            </a:r>
          </a:p>
          <a:p>
            <a:r>
              <a:rPr lang="en-US" sz="2800" dirty="0"/>
              <a:t>Website </a:t>
            </a:r>
            <a:r>
              <a:rPr lang="en-US" sz="2800" dirty="0">
                <a:hlinkClick r:id="rId2"/>
              </a:rPr>
              <a:t>http://www1.wfp.org/</a:t>
            </a:r>
            <a:endParaRPr lang="en-US" sz="2800" dirty="0"/>
          </a:p>
          <a:p>
            <a:r>
              <a:rPr lang="en-US" sz="2800" dirty="0"/>
              <a:t>Your ideas</a:t>
            </a:r>
            <a:br>
              <a:rPr lang="en-US" sz="2800" dirty="0"/>
            </a:br>
            <a:endParaRPr lang="el-GR" sz="2800" dirty="0"/>
          </a:p>
        </p:txBody>
      </p:sp>
    </p:spTree>
    <p:extLst>
      <p:ext uri="{BB962C8B-B14F-4D97-AF65-F5344CB8AC3E}">
        <p14:creationId xmlns:p14="http://schemas.microsoft.com/office/powerpoint/2010/main" val="3629848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3 Good health and wellbeing</a:t>
            </a:r>
            <a:endParaRPr lang="el-GR" sz="3200" dirty="0"/>
          </a:p>
        </p:txBody>
      </p:sp>
      <p:sp>
        <p:nvSpPr>
          <p:cNvPr id="3" name="Θέση περιεχομένου 2"/>
          <p:cNvSpPr>
            <a:spLocks noGrp="1"/>
          </p:cNvSpPr>
          <p:nvPr>
            <p:ph idx="1"/>
          </p:nvPr>
        </p:nvSpPr>
        <p:spPr/>
        <p:txBody>
          <a:bodyPr>
            <a:noAutofit/>
          </a:bodyPr>
          <a:lstStyle/>
          <a:p>
            <a:r>
              <a:rPr lang="en-US" sz="2800" dirty="0"/>
              <a:t>World Health organization</a:t>
            </a:r>
          </a:p>
          <a:p>
            <a:r>
              <a:rPr lang="en-US" sz="2800" dirty="0"/>
              <a:t>Health topics</a:t>
            </a:r>
          </a:p>
          <a:p>
            <a:r>
              <a:rPr lang="en-US" sz="2800" dirty="0"/>
              <a:t>No tobacco day</a:t>
            </a:r>
          </a:p>
          <a:p>
            <a:r>
              <a:rPr lang="en-US" sz="2800" dirty="0"/>
              <a:t>Leadership priorities</a:t>
            </a:r>
          </a:p>
          <a:p>
            <a:r>
              <a:rPr lang="en-US" sz="2800" dirty="0"/>
              <a:t>World antibiotic awareness week</a:t>
            </a:r>
          </a:p>
          <a:p>
            <a:r>
              <a:rPr lang="en-US" sz="2800" dirty="0"/>
              <a:t>Website </a:t>
            </a:r>
            <a:r>
              <a:rPr lang="en-US" sz="2800" dirty="0">
                <a:hlinkClick r:id="rId2"/>
              </a:rPr>
              <a:t>http://www.who.int/en/</a:t>
            </a:r>
            <a:endParaRPr lang="en-US" sz="2800" dirty="0"/>
          </a:p>
          <a:p>
            <a:r>
              <a:rPr lang="en-US" sz="2800" dirty="0"/>
              <a:t>Your ideas</a:t>
            </a:r>
            <a:endParaRPr lang="el-GR" sz="2800" dirty="0"/>
          </a:p>
        </p:txBody>
      </p:sp>
    </p:spTree>
    <p:extLst>
      <p:ext uri="{BB962C8B-B14F-4D97-AF65-F5344CB8AC3E}">
        <p14:creationId xmlns:p14="http://schemas.microsoft.com/office/powerpoint/2010/main" val="1501452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4 Quality education</a:t>
            </a:r>
            <a:endParaRPr lang="el-GR" sz="3200" dirty="0"/>
          </a:p>
        </p:txBody>
      </p:sp>
      <p:sp>
        <p:nvSpPr>
          <p:cNvPr id="3" name="Θέση περιεχομένου 2"/>
          <p:cNvSpPr>
            <a:spLocks noGrp="1"/>
          </p:cNvSpPr>
          <p:nvPr>
            <p:ph idx="1"/>
          </p:nvPr>
        </p:nvSpPr>
        <p:spPr/>
        <p:txBody>
          <a:bodyPr>
            <a:noAutofit/>
          </a:bodyPr>
          <a:lstStyle/>
          <a:p>
            <a:r>
              <a:rPr lang="en-US" sz="2800" dirty="0"/>
              <a:t>CARE Education</a:t>
            </a:r>
          </a:p>
          <a:p>
            <a:r>
              <a:rPr lang="en-US" sz="2800" dirty="0"/>
              <a:t>The girl effect </a:t>
            </a:r>
            <a:r>
              <a:rPr lang="en-US" sz="2800" dirty="0">
                <a:hlinkClick r:id="rId2"/>
              </a:rPr>
              <a:t>https://www.youtube.com/watch?v=QnD0Z4WJ5LA&amp;feature=youtu.be</a:t>
            </a:r>
            <a:endParaRPr lang="en-US" sz="2800" dirty="0"/>
          </a:p>
          <a:p>
            <a:r>
              <a:rPr lang="en-US" sz="2800" dirty="0"/>
              <a:t>Steal this stats</a:t>
            </a:r>
          </a:p>
          <a:p>
            <a:r>
              <a:rPr lang="en-US" sz="2800" dirty="0"/>
              <a:t>Emergencies and action</a:t>
            </a:r>
          </a:p>
          <a:p>
            <a:r>
              <a:rPr lang="en-US" sz="2800" dirty="0">
                <a:hlinkClick r:id="rId3"/>
              </a:rPr>
              <a:t>http://www.care.org/</a:t>
            </a:r>
            <a:endParaRPr lang="en-US" sz="2800" dirty="0"/>
          </a:p>
          <a:p>
            <a:r>
              <a:rPr lang="en-US" sz="2800" dirty="0"/>
              <a:t>Your ideas</a:t>
            </a:r>
            <a:endParaRPr lang="el-GR" sz="2800" dirty="0"/>
          </a:p>
        </p:txBody>
      </p:sp>
    </p:spTree>
    <p:extLst>
      <p:ext uri="{BB962C8B-B14F-4D97-AF65-F5344CB8AC3E}">
        <p14:creationId xmlns:p14="http://schemas.microsoft.com/office/powerpoint/2010/main" val="2726784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5 Gender equality</a:t>
            </a:r>
            <a:endParaRPr lang="el-GR" sz="3200" dirty="0"/>
          </a:p>
        </p:txBody>
      </p:sp>
      <p:sp>
        <p:nvSpPr>
          <p:cNvPr id="3" name="Θέση περιεχομένου 2"/>
          <p:cNvSpPr>
            <a:spLocks noGrp="1"/>
          </p:cNvSpPr>
          <p:nvPr>
            <p:ph idx="1"/>
          </p:nvPr>
        </p:nvSpPr>
        <p:spPr/>
        <p:txBody>
          <a:bodyPr>
            <a:normAutofit/>
          </a:bodyPr>
          <a:lstStyle/>
          <a:p>
            <a:r>
              <a:rPr lang="en-US" sz="2800" dirty="0"/>
              <a:t>United Nations Population Fund</a:t>
            </a:r>
          </a:p>
          <a:p>
            <a:r>
              <a:rPr lang="en-US" sz="2800" dirty="0"/>
              <a:t>Gender equality</a:t>
            </a:r>
          </a:p>
          <a:p>
            <a:r>
              <a:rPr lang="en-US" sz="2800" dirty="0">
                <a:hlinkClick r:id="rId2"/>
              </a:rPr>
              <a:t>http://www.unfpa.org/gender-equality</a:t>
            </a:r>
            <a:endParaRPr lang="en-US" sz="2800" dirty="0"/>
          </a:p>
          <a:p>
            <a:r>
              <a:rPr lang="en-US" sz="2800" dirty="0"/>
              <a:t>Manual on social norms and change</a:t>
            </a:r>
          </a:p>
          <a:p>
            <a:r>
              <a:rPr lang="en-US" sz="2800" dirty="0"/>
              <a:t>Empower women, empower the future</a:t>
            </a:r>
          </a:p>
          <a:p>
            <a:r>
              <a:rPr lang="en-US" sz="2800" dirty="0"/>
              <a:t>Your ideas</a:t>
            </a:r>
          </a:p>
          <a:p>
            <a:endParaRPr lang="en-US" sz="2800" dirty="0"/>
          </a:p>
        </p:txBody>
      </p:sp>
    </p:spTree>
    <p:extLst>
      <p:ext uri="{BB962C8B-B14F-4D97-AF65-F5344CB8AC3E}">
        <p14:creationId xmlns:p14="http://schemas.microsoft.com/office/powerpoint/2010/main" val="1977152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6 Clean water and sanitation</a:t>
            </a:r>
            <a:endParaRPr lang="el-GR" sz="3200" dirty="0"/>
          </a:p>
        </p:txBody>
      </p:sp>
      <p:sp>
        <p:nvSpPr>
          <p:cNvPr id="3" name="Θέση περιεχομένου 2"/>
          <p:cNvSpPr>
            <a:spLocks noGrp="1"/>
          </p:cNvSpPr>
          <p:nvPr>
            <p:ph idx="1"/>
          </p:nvPr>
        </p:nvSpPr>
        <p:spPr/>
        <p:txBody>
          <a:bodyPr>
            <a:normAutofit/>
          </a:bodyPr>
          <a:lstStyle/>
          <a:p>
            <a:r>
              <a:rPr lang="en-US" sz="2800" dirty="0"/>
              <a:t>Charity: water</a:t>
            </a:r>
          </a:p>
          <a:p>
            <a:r>
              <a:rPr lang="en-US" sz="2800" dirty="0">
                <a:hlinkClick r:id="rId2"/>
              </a:rPr>
              <a:t>https://www.charitywater.org/</a:t>
            </a:r>
            <a:endParaRPr lang="en-US" sz="2800" dirty="0"/>
          </a:p>
          <a:p>
            <a:r>
              <a:rPr lang="en-US" sz="2800" dirty="0"/>
              <a:t>100% of donation goes to those in need</a:t>
            </a:r>
          </a:p>
          <a:p>
            <a:r>
              <a:rPr lang="en-US" sz="2800" dirty="0"/>
              <a:t>Approach, solutions, impact</a:t>
            </a:r>
          </a:p>
          <a:p>
            <a:r>
              <a:rPr lang="en-US" sz="2800" dirty="0"/>
              <a:t>Pledge birthday</a:t>
            </a:r>
          </a:p>
          <a:p>
            <a:r>
              <a:rPr lang="en-US" sz="2800" dirty="0"/>
              <a:t>Your ideas</a:t>
            </a:r>
          </a:p>
          <a:p>
            <a:pPr marL="0" indent="0">
              <a:buNone/>
            </a:pPr>
            <a:endParaRPr lang="el-GR" sz="2800" dirty="0"/>
          </a:p>
        </p:txBody>
      </p:sp>
    </p:spTree>
    <p:extLst>
      <p:ext uri="{BB962C8B-B14F-4D97-AF65-F5344CB8AC3E}">
        <p14:creationId xmlns:p14="http://schemas.microsoft.com/office/powerpoint/2010/main" val="3471001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7 Affordable and clean energy</a:t>
            </a:r>
            <a:endParaRPr lang="el-GR" sz="3200" dirty="0"/>
          </a:p>
        </p:txBody>
      </p:sp>
      <p:sp>
        <p:nvSpPr>
          <p:cNvPr id="3" name="Θέση περιεχομένου 2"/>
          <p:cNvSpPr>
            <a:spLocks noGrp="1"/>
          </p:cNvSpPr>
          <p:nvPr>
            <p:ph idx="1"/>
          </p:nvPr>
        </p:nvSpPr>
        <p:spPr/>
        <p:txBody>
          <a:bodyPr>
            <a:normAutofit/>
          </a:bodyPr>
          <a:lstStyle/>
          <a:p>
            <a:r>
              <a:rPr lang="en-US" sz="2800" dirty="0">
                <a:hlinkClick r:id="rId2"/>
              </a:rPr>
              <a:t>Clean energy group</a:t>
            </a:r>
          </a:p>
          <a:p>
            <a:r>
              <a:rPr lang="en-US" sz="2800" dirty="0">
                <a:hlinkClick r:id="rId2"/>
              </a:rPr>
              <a:t>http://www.cleanegroup.org/</a:t>
            </a:r>
            <a:endParaRPr lang="en-US" sz="2800" dirty="0"/>
          </a:p>
          <a:p>
            <a:r>
              <a:rPr lang="en-US" sz="2800" dirty="0" err="1"/>
              <a:t>Solar+storage</a:t>
            </a:r>
            <a:r>
              <a:rPr lang="en-US" sz="2800" dirty="0"/>
              <a:t>=savings</a:t>
            </a:r>
          </a:p>
          <a:p>
            <a:r>
              <a:rPr lang="en-US" sz="2800" dirty="0"/>
              <a:t>Crowd-Financing Solar for Nonprofits Serving Low-Income Communities</a:t>
            </a:r>
          </a:p>
          <a:p>
            <a:r>
              <a:rPr lang="en-US" sz="2800" dirty="0"/>
              <a:t>Your ideas</a:t>
            </a:r>
            <a:endParaRPr lang="el-GR" sz="2800" dirty="0"/>
          </a:p>
        </p:txBody>
      </p:sp>
    </p:spTree>
    <p:extLst>
      <p:ext uri="{BB962C8B-B14F-4D97-AF65-F5344CB8AC3E}">
        <p14:creationId xmlns:p14="http://schemas.microsoft.com/office/powerpoint/2010/main" val="2326647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200" dirty="0"/>
              <a:t>Goal 8 Decent work and economic growth </a:t>
            </a:r>
            <a:endParaRPr lang="el-GR" sz="3200" dirty="0"/>
          </a:p>
        </p:txBody>
      </p:sp>
      <p:sp>
        <p:nvSpPr>
          <p:cNvPr id="3" name="Θέση περιεχομένου 2"/>
          <p:cNvSpPr>
            <a:spLocks noGrp="1"/>
          </p:cNvSpPr>
          <p:nvPr>
            <p:ph idx="1"/>
          </p:nvPr>
        </p:nvSpPr>
        <p:spPr/>
        <p:txBody>
          <a:bodyPr>
            <a:noAutofit/>
          </a:bodyPr>
          <a:lstStyle/>
          <a:p>
            <a:r>
              <a:rPr lang="en-US" sz="2800" dirty="0"/>
              <a:t>Learn how to become</a:t>
            </a:r>
          </a:p>
          <a:p>
            <a:r>
              <a:rPr lang="en-US" sz="2800" dirty="0">
                <a:hlinkClick r:id="rId2"/>
              </a:rPr>
              <a:t>http://www.learnhowtobecome.org/make-a-difference-careers/poverty/</a:t>
            </a:r>
            <a:endParaRPr lang="en-US" sz="2800" dirty="0"/>
          </a:p>
          <a:p>
            <a:r>
              <a:rPr lang="en-US" sz="2800" dirty="0"/>
              <a:t>The poverty trap</a:t>
            </a:r>
          </a:p>
          <a:p>
            <a:r>
              <a:rPr lang="en-US" sz="2800" dirty="0"/>
              <a:t>How can you help the poor</a:t>
            </a:r>
          </a:p>
          <a:p>
            <a:r>
              <a:rPr lang="en-US" sz="2800" dirty="0"/>
              <a:t>Youth below poverty line</a:t>
            </a:r>
          </a:p>
          <a:p>
            <a:r>
              <a:rPr lang="en-US" sz="2800" dirty="0"/>
              <a:t>Your ideas</a:t>
            </a:r>
            <a:endParaRPr lang="el-GR" sz="2800" dirty="0"/>
          </a:p>
        </p:txBody>
      </p:sp>
    </p:spTree>
    <p:extLst>
      <p:ext uri="{BB962C8B-B14F-4D97-AF65-F5344CB8AC3E}">
        <p14:creationId xmlns:p14="http://schemas.microsoft.com/office/powerpoint/2010/main" val="1151985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200" dirty="0"/>
              <a:t>Goal 9 Industry, innovation and infrastructure</a:t>
            </a:r>
            <a:endParaRPr lang="el-GR" sz="3200" dirty="0"/>
          </a:p>
        </p:txBody>
      </p:sp>
      <p:sp>
        <p:nvSpPr>
          <p:cNvPr id="3" name="Θέση περιεχομένου 2"/>
          <p:cNvSpPr>
            <a:spLocks noGrp="1"/>
          </p:cNvSpPr>
          <p:nvPr>
            <p:ph idx="1"/>
          </p:nvPr>
        </p:nvSpPr>
        <p:spPr/>
        <p:txBody>
          <a:bodyPr>
            <a:noAutofit/>
          </a:bodyPr>
          <a:lstStyle/>
          <a:p>
            <a:r>
              <a:rPr lang="en-US" sz="2800" dirty="0" err="1"/>
              <a:t>Umicore</a:t>
            </a:r>
            <a:endParaRPr lang="en-US" sz="2800" dirty="0"/>
          </a:p>
          <a:p>
            <a:r>
              <a:rPr lang="en-US" sz="2800" dirty="0"/>
              <a:t>Mission</a:t>
            </a:r>
          </a:p>
          <a:p>
            <a:r>
              <a:rPr lang="en-US" sz="2800" dirty="0"/>
              <a:t>Sustainability</a:t>
            </a:r>
          </a:p>
          <a:p>
            <a:r>
              <a:rPr lang="en-US" sz="2800" dirty="0"/>
              <a:t>A framework to ensure sustainable cobalt sourcing</a:t>
            </a:r>
          </a:p>
          <a:p>
            <a:r>
              <a:rPr lang="en-US" sz="2800" dirty="0"/>
              <a:t>What makes an industry sustainable?</a:t>
            </a:r>
          </a:p>
          <a:p>
            <a:r>
              <a:rPr lang="en-US" sz="2800" dirty="0"/>
              <a:t>Your ideas</a:t>
            </a:r>
          </a:p>
          <a:p>
            <a:endParaRPr lang="el-GR" sz="2800" dirty="0"/>
          </a:p>
        </p:txBody>
      </p:sp>
    </p:spTree>
    <p:extLst>
      <p:ext uri="{BB962C8B-B14F-4D97-AF65-F5344CB8AC3E}">
        <p14:creationId xmlns:p14="http://schemas.microsoft.com/office/powerpoint/2010/main" val="3626887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10 Reduced inequalities</a:t>
            </a:r>
            <a:endParaRPr lang="el-GR" sz="3200" dirty="0"/>
          </a:p>
        </p:txBody>
      </p:sp>
      <p:sp>
        <p:nvSpPr>
          <p:cNvPr id="3" name="Θέση περιεχομένου 2"/>
          <p:cNvSpPr>
            <a:spLocks noGrp="1"/>
          </p:cNvSpPr>
          <p:nvPr>
            <p:ph idx="1"/>
          </p:nvPr>
        </p:nvSpPr>
        <p:spPr/>
        <p:txBody>
          <a:bodyPr>
            <a:noAutofit/>
          </a:bodyPr>
          <a:lstStyle/>
          <a:p>
            <a:r>
              <a:rPr lang="en-US" sz="2800" dirty="0"/>
              <a:t>UNHCR</a:t>
            </a:r>
          </a:p>
          <a:p>
            <a:r>
              <a:rPr lang="en-US" sz="2800" dirty="0"/>
              <a:t>http://www.unhcr.org/</a:t>
            </a:r>
          </a:p>
          <a:p>
            <a:r>
              <a:rPr lang="en-US" sz="2800" dirty="0"/>
              <a:t>Figures at a glance</a:t>
            </a:r>
          </a:p>
          <a:p>
            <a:r>
              <a:rPr lang="en-US" sz="2800" dirty="0"/>
              <a:t>Emergencies</a:t>
            </a:r>
          </a:p>
          <a:p>
            <a:r>
              <a:rPr lang="en-US" sz="2800" dirty="0"/>
              <a:t>Where do they work?</a:t>
            </a:r>
          </a:p>
          <a:p>
            <a:r>
              <a:rPr lang="en-US" sz="2800" dirty="0"/>
              <a:t>What do they do?</a:t>
            </a:r>
          </a:p>
          <a:p>
            <a:r>
              <a:rPr lang="en-US" sz="2800" dirty="0"/>
              <a:t>Your ideas?</a:t>
            </a:r>
            <a:endParaRPr lang="el-GR" sz="2800" dirty="0"/>
          </a:p>
        </p:txBody>
      </p:sp>
    </p:spTree>
    <p:extLst>
      <p:ext uri="{BB962C8B-B14F-4D97-AF65-F5344CB8AC3E}">
        <p14:creationId xmlns:p14="http://schemas.microsoft.com/office/powerpoint/2010/main" val="1376599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200" dirty="0"/>
              <a:t>Goal 11 Sustainable cities and communities</a:t>
            </a:r>
            <a:endParaRPr lang="el-GR" sz="3200" dirty="0"/>
          </a:p>
        </p:txBody>
      </p:sp>
      <p:sp>
        <p:nvSpPr>
          <p:cNvPr id="3" name="Θέση περιεχομένου 2"/>
          <p:cNvSpPr>
            <a:spLocks noGrp="1"/>
          </p:cNvSpPr>
          <p:nvPr>
            <p:ph idx="1"/>
          </p:nvPr>
        </p:nvSpPr>
        <p:spPr/>
        <p:txBody>
          <a:bodyPr>
            <a:noAutofit/>
          </a:bodyPr>
          <a:lstStyle/>
          <a:p>
            <a:r>
              <a:rPr lang="en-US" sz="2800" dirty="0"/>
              <a:t>Local Pathways Fellowship</a:t>
            </a:r>
          </a:p>
          <a:p>
            <a:r>
              <a:rPr lang="en-US" sz="2800" dirty="0"/>
              <a:t>http://localpathways.org/fellows/</a:t>
            </a:r>
          </a:p>
          <a:p>
            <a:r>
              <a:rPr lang="en-US" sz="2800" dirty="0"/>
              <a:t>Sustainable cities</a:t>
            </a:r>
          </a:p>
          <a:p>
            <a:r>
              <a:rPr lang="en-US" sz="2800" dirty="0"/>
              <a:t>Mission</a:t>
            </a:r>
          </a:p>
          <a:p>
            <a:r>
              <a:rPr lang="en-US" sz="2800" dirty="0"/>
              <a:t>Objectives</a:t>
            </a:r>
          </a:p>
          <a:p>
            <a:r>
              <a:rPr lang="en-US" sz="2800" dirty="0"/>
              <a:t>Meet the fellows</a:t>
            </a:r>
          </a:p>
          <a:p>
            <a:r>
              <a:rPr lang="en-US" sz="2800" dirty="0"/>
              <a:t>Your ideas</a:t>
            </a:r>
            <a:endParaRPr lang="el-GR" sz="2800" dirty="0"/>
          </a:p>
        </p:txBody>
      </p:sp>
    </p:spTree>
    <p:extLst>
      <p:ext uri="{BB962C8B-B14F-4D97-AF65-F5344CB8AC3E}">
        <p14:creationId xmlns:p14="http://schemas.microsoft.com/office/powerpoint/2010/main" val="2411567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200" dirty="0"/>
              <a:t>Goal 12 Responsible consumption and production</a:t>
            </a:r>
            <a:endParaRPr lang="el-GR" sz="3200" dirty="0"/>
          </a:p>
        </p:txBody>
      </p:sp>
      <p:sp>
        <p:nvSpPr>
          <p:cNvPr id="3" name="Θέση περιεχομένου 2"/>
          <p:cNvSpPr>
            <a:spLocks noGrp="1"/>
          </p:cNvSpPr>
          <p:nvPr>
            <p:ph idx="1"/>
          </p:nvPr>
        </p:nvSpPr>
        <p:spPr/>
        <p:txBody>
          <a:bodyPr>
            <a:noAutofit/>
          </a:bodyPr>
          <a:lstStyle/>
          <a:p>
            <a:r>
              <a:rPr lang="en-US" sz="2800" dirty="0"/>
              <a:t>Global footprint network</a:t>
            </a:r>
          </a:p>
          <a:p>
            <a:r>
              <a:rPr lang="en-US" sz="2800" dirty="0"/>
              <a:t>http://www.footprintnetwork.org</a:t>
            </a:r>
          </a:p>
          <a:p>
            <a:r>
              <a:rPr lang="en-US" sz="2800" dirty="0"/>
              <a:t>Ecological footprint explorer</a:t>
            </a:r>
          </a:p>
          <a:p>
            <a:r>
              <a:rPr lang="en-US" sz="2800" dirty="0"/>
              <a:t>Overshoot day</a:t>
            </a:r>
          </a:p>
          <a:p>
            <a:r>
              <a:rPr lang="en-US" sz="2800" dirty="0"/>
              <a:t>Sustainability index</a:t>
            </a:r>
          </a:p>
          <a:p>
            <a:r>
              <a:rPr lang="en-US" sz="2800" dirty="0"/>
              <a:t>Country work</a:t>
            </a:r>
          </a:p>
          <a:p>
            <a:r>
              <a:rPr lang="en-US" sz="2800" dirty="0"/>
              <a:t>Your ideas</a:t>
            </a:r>
            <a:endParaRPr lang="el-GR" sz="2800" dirty="0"/>
          </a:p>
        </p:txBody>
      </p:sp>
    </p:spTree>
    <p:extLst>
      <p:ext uri="{BB962C8B-B14F-4D97-AF65-F5344CB8AC3E}">
        <p14:creationId xmlns:p14="http://schemas.microsoft.com/office/powerpoint/2010/main" val="632361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13 Climate action</a:t>
            </a:r>
            <a:endParaRPr lang="el-GR" sz="3200" dirty="0"/>
          </a:p>
        </p:txBody>
      </p:sp>
      <p:sp>
        <p:nvSpPr>
          <p:cNvPr id="3" name="Θέση περιεχομένου 2"/>
          <p:cNvSpPr>
            <a:spLocks noGrp="1"/>
          </p:cNvSpPr>
          <p:nvPr>
            <p:ph idx="1"/>
          </p:nvPr>
        </p:nvSpPr>
        <p:spPr/>
        <p:txBody>
          <a:bodyPr>
            <a:noAutofit/>
          </a:bodyPr>
          <a:lstStyle/>
          <a:p>
            <a:r>
              <a:rPr lang="en-US" sz="2800" dirty="0"/>
              <a:t>Climate action programme</a:t>
            </a:r>
          </a:p>
          <a:p>
            <a:r>
              <a:rPr lang="en-US" sz="2800" dirty="0">
                <a:hlinkClick r:id="rId2"/>
              </a:rPr>
              <a:t>http://www.climateactionprogramme.org/</a:t>
            </a:r>
            <a:endParaRPr lang="en-US" sz="2800" dirty="0"/>
          </a:p>
          <a:p>
            <a:r>
              <a:rPr lang="en-US" sz="2800" dirty="0"/>
              <a:t>Paris agreement</a:t>
            </a:r>
          </a:p>
          <a:p>
            <a:r>
              <a:rPr lang="en-US" sz="2800" dirty="0"/>
              <a:t>Carbon pricing</a:t>
            </a:r>
          </a:p>
          <a:p>
            <a:r>
              <a:rPr lang="en-US" sz="2800" dirty="0"/>
              <a:t>Green innovation</a:t>
            </a:r>
          </a:p>
          <a:p>
            <a:r>
              <a:rPr lang="en-US" sz="2800" dirty="0"/>
              <a:t>Policy</a:t>
            </a:r>
          </a:p>
          <a:p>
            <a:r>
              <a:rPr lang="en-US" sz="2800" dirty="0"/>
              <a:t>Your ideas</a:t>
            </a:r>
            <a:endParaRPr lang="el-GR" sz="2800" dirty="0"/>
          </a:p>
        </p:txBody>
      </p:sp>
    </p:spTree>
    <p:extLst>
      <p:ext uri="{BB962C8B-B14F-4D97-AF65-F5344CB8AC3E}">
        <p14:creationId xmlns:p14="http://schemas.microsoft.com/office/powerpoint/2010/main" val="4139464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14 Life below water</a:t>
            </a:r>
            <a:endParaRPr lang="el-GR" sz="3200" dirty="0"/>
          </a:p>
        </p:txBody>
      </p:sp>
      <p:sp>
        <p:nvSpPr>
          <p:cNvPr id="3" name="Θέση περιεχομένου 2"/>
          <p:cNvSpPr>
            <a:spLocks noGrp="1"/>
          </p:cNvSpPr>
          <p:nvPr>
            <p:ph idx="1"/>
          </p:nvPr>
        </p:nvSpPr>
        <p:spPr/>
        <p:txBody>
          <a:bodyPr>
            <a:noAutofit/>
          </a:bodyPr>
          <a:lstStyle/>
          <a:p>
            <a:r>
              <a:rPr lang="en-US" sz="2800" dirty="0"/>
              <a:t>Sea change project</a:t>
            </a:r>
          </a:p>
          <a:p>
            <a:r>
              <a:rPr lang="en-US" sz="2800" dirty="0">
                <a:hlinkClick r:id="rId2"/>
              </a:rPr>
              <a:t>http://www.seachangeproject.eu/</a:t>
            </a:r>
            <a:endParaRPr lang="en-US" sz="2800" dirty="0"/>
          </a:p>
          <a:p>
            <a:r>
              <a:rPr lang="en-US" sz="2800" dirty="0"/>
              <a:t>World ocean day</a:t>
            </a:r>
          </a:p>
          <a:p>
            <a:r>
              <a:rPr lang="en-US" sz="2800" dirty="0"/>
              <a:t>Ocean literacy</a:t>
            </a:r>
          </a:p>
          <a:p>
            <a:r>
              <a:rPr lang="en-US" sz="2800" dirty="0"/>
              <a:t>Marine litter</a:t>
            </a:r>
          </a:p>
          <a:p>
            <a:r>
              <a:rPr lang="en-US" sz="2800" dirty="0"/>
              <a:t>Make the pledge</a:t>
            </a:r>
          </a:p>
          <a:p>
            <a:r>
              <a:rPr lang="en-US" sz="2800" dirty="0"/>
              <a:t>Your ideas</a:t>
            </a:r>
            <a:endParaRPr lang="el-GR" sz="2800" dirty="0"/>
          </a:p>
        </p:txBody>
      </p:sp>
    </p:spTree>
    <p:extLst>
      <p:ext uri="{BB962C8B-B14F-4D97-AF65-F5344CB8AC3E}">
        <p14:creationId xmlns:p14="http://schemas.microsoft.com/office/powerpoint/2010/main" val="99037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15 Life on land</a:t>
            </a:r>
            <a:endParaRPr lang="el-GR" sz="3200" dirty="0"/>
          </a:p>
        </p:txBody>
      </p:sp>
      <p:sp>
        <p:nvSpPr>
          <p:cNvPr id="3" name="Θέση περιεχομένου 2"/>
          <p:cNvSpPr>
            <a:spLocks noGrp="1"/>
          </p:cNvSpPr>
          <p:nvPr>
            <p:ph idx="1"/>
          </p:nvPr>
        </p:nvSpPr>
        <p:spPr/>
        <p:txBody>
          <a:bodyPr>
            <a:noAutofit/>
          </a:bodyPr>
          <a:lstStyle/>
          <a:p>
            <a:r>
              <a:rPr lang="en-US" sz="2800" dirty="0"/>
              <a:t>Conservation International</a:t>
            </a:r>
          </a:p>
          <a:p>
            <a:r>
              <a:rPr lang="en-US" sz="2800" dirty="0"/>
              <a:t>Experience the Amazon in VR</a:t>
            </a:r>
          </a:p>
          <a:p>
            <a:r>
              <a:rPr lang="en-US" sz="2800" dirty="0"/>
              <a:t>A bold plan to protect Amazonia</a:t>
            </a:r>
          </a:p>
          <a:p>
            <a:r>
              <a:rPr lang="en-US" sz="2800" dirty="0"/>
              <a:t>Nature is speaking</a:t>
            </a:r>
          </a:p>
          <a:p>
            <a:r>
              <a:rPr lang="en-US" sz="2800" dirty="0"/>
              <a:t>Science + Innovation</a:t>
            </a:r>
          </a:p>
          <a:p>
            <a:r>
              <a:rPr lang="en-US" sz="2800" dirty="0">
                <a:hlinkClick r:id="rId2"/>
              </a:rPr>
              <a:t>http://www.conservation.org</a:t>
            </a:r>
            <a:endParaRPr lang="en-US" sz="2800" dirty="0"/>
          </a:p>
          <a:p>
            <a:r>
              <a:rPr lang="en-US" sz="2800" dirty="0"/>
              <a:t>Your ideas</a:t>
            </a:r>
            <a:endParaRPr lang="el-GR" sz="2800" dirty="0"/>
          </a:p>
        </p:txBody>
      </p:sp>
    </p:spTree>
    <p:extLst>
      <p:ext uri="{BB962C8B-B14F-4D97-AF65-F5344CB8AC3E}">
        <p14:creationId xmlns:p14="http://schemas.microsoft.com/office/powerpoint/2010/main" val="340530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200" dirty="0"/>
              <a:t>Goal 16 Peace justice and strong institutions</a:t>
            </a:r>
            <a:endParaRPr lang="el-GR" sz="3200" dirty="0"/>
          </a:p>
        </p:txBody>
      </p:sp>
      <p:sp>
        <p:nvSpPr>
          <p:cNvPr id="3" name="Θέση περιεχομένου 2"/>
          <p:cNvSpPr>
            <a:spLocks noGrp="1"/>
          </p:cNvSpPr>
          <p:nvPr>
            <p:ph idx="1"/>
          </p:nvPr>
        </p:nvSpPr>
        <p:spPr/>
        <p:txBody>
          <a:bodyPr>
            <a:noAutofit/>
          </a:bodyPr>
          <a:lstStyle/>
          <a:p>
            <a:r>
              <a:rPr lang="en-US" sz="2800" dirty="0" err="1"/>
              <a:t>PeaceJam</a:t>
            </a:r>
            <a:endParaRPr lang="en-US" sz="2800" dirty="0"/>
          </a:p>
          <a:p>
            <a:r>
              <a:rPr lang="en-US" sz="2800" dirty="0"/>
              <a:t>Unleash your potential</a:t>
            </a:r>
          </a:p>
          <a:p>
            <a:r>
              <a:rPr lang="en-US" sz="2800" dirty="0"/>
              <a:t>Conferences</a:t>
            </a:r>
          </a:p>
          <a:p>
            <a:r>
              <a:rPr lang="en-US" sz="2800" dirty="0"/>
              <a:t>Do a project</a:t>
            </a:r>
          </a:p>
          <a:p>
            <a:r>
              <a:rPr lang="en-US" sz="2800" dirty="0"/>
              <a:t>Nobel prizes</a:t>
            </a:r>
          </a:p>
          <a:p>
            <a:r>
              <a:rPr lang="en-US" sz="2800" dirty="0"/>
              <a:t>Your ideas</a:t>
            </a:r>
          </a:p>
          <a:p>
            <a:r>
              <a:rPr lang="en-US" sz="2800" dirty="0"/>
              <a:t>http://www.peacejam.org/</a:t>
            </a:r>
            <a:endParaRPr lang="el-GR" sz="2800" dirty="0"/>
          </a:p>
        </p:txBody>
      </p:sp>
    </p:spTree>
    <p:extLst>
      <p:ext uri="{BB962C8B-B14F-4D97-AF65-F5344CB8AC3E}">
        <p14:creationId xmlns:p14="http://schemas.microsoft.com/office/powerpoint/2010/main" val="2278043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3200" dirty="0"/>
              <a:t>Goal 17 Partnership for the goals</a:t>
            </a:r>
            <a:endParaRPr lang="el-GR" sz="3200" dirty="0"/>
          </a:p>
        </p:txBody>
      </p:sp>
      <p:sp>
        <p:nvSpPr>
          <p:cNvPr id="3" name="Θέση περιεχομένου 2"/>
          <p:cNvSpPr>
            <a:spLocks noGrp="1"/>
          </p:cNvSpPr>
          <p:nvPr>
            <p:ph idx="1"/>
          </p:nvPr>
        </p:nvSpPr>
        <p:spPr/>
        <p:txBody>
          <a:bodyPr>
            <a:noAutofit/>
          </a:bodyPr>
          <a:lstStyle/>
          <a:p>
            <a:r>
              <a:rPr lang="en-US" sz="2800" dirty="0"/>
              <a:t>Global partnership for sustainable development data</a:t>
            </a:r>
          </a:p>
          <a:p>
            <a:r>
              <a:rPr lang="en-US" sz="2800" dirty="0">
                <a:hlinkClick r:id="rId2"/>
              </a:rPr>
              <a:t>http://www.data4sdgs.org/</a:t>
            </a:r>
            <a:endParaRPr lang="en-US" sz="2800" dirty="0"/>
          </a:p>
          <a:p>
            <a:r>
              <a:rPr lang="en-US" sz="2800" dirty="0"/>
              <a:t>12 Key plans</a:t>
            </a:r>
          </a:p>
          <a:p>
            <a:r>
              <a:rPr lang="en-US" sz="2800" dirty="0"/>
              <a:t>Data in action</a:t>
            </a:r>
          </a:p>
          <a:p>
            <a:r>
              <a:rPr lang="en-US" sz="2800" dirty="0"/>
              <a:t>Data on the 17 goals </a:t>
            </a:r>
            <a:r>
              <a:rPr lang="en-US" sz="2800" dirty="0">
                <a:hlinkClick r:id="rId3"/>
              </a:rPr>
              <a:t>http://saplumira.com/unglobalgoals/</a:t>
            </a:r>
            <a:endParaRPr lang="en-US" sz="2800" dirty="0"/>
          </a:p>
          <a:p>
            <a:r>
              <a:rPr lang="en-US" sz="2800" dirty="0"/>
              <a:t>Your ideas</a:t>
            </a:r>
          </a:p>
        </p:txBody>
      </p:sp>
    </p:spTree>
    <p:extLst>
      <p:ext uri="{BB962C8B-B14F-4D97-AF65-F5344CB8AC3E}">
        <p14:creationId xmlns:p14="http://schemas.microsoft.com/office/powerpoint/2010/main" val="3476530853"/>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663</TotalTime>
  <Words>1728</Words>
  <Application>Microsoft Macintosh PowerPoint</Application>
  <PresentationFormat>On-screen Show (4:3)</PresentationFormat>
  <Paragraphs>278</Paragraphs>
  <Slides>41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Gill Sans MT</vt:lpstr>
      <vt:lpstr>Impact</vt:lpstr>
      <vt:lpstr>Badge</vt:lpstr>
      <vt:lpstr>Sustainable Development Goals</vt:lpstr>
      <vt:lpstr>PowerPoint Presentation</vt:lpstr>
      <vt:lpstr>PowerPoint Presentation</vt:lpstr>
      <vt:lpstr>Who is your favourite superhero?</vt:lpstr>
      <vt:lpstr>Why are they superheroes?</vt:lpstr>
      <vt:lpstr>Why do we need superheroes?</vt:lpstr>
      <vt:lpstr>Real life superheroes</vt:lpstr>
      <vt:lpstr>THIMUN Qatar student ambassador heroes</vt:lpstr>
      <vt:lpstr>PowerPoint Presentation</vt:lpstr>
      <vt:lpstr>Linking issues to the sdgs</vt:lpstr>
      <vt:lpstr>New projects…what are your issues?</vt:lpstr>
      <vt:lpstr>What are your issues? At home….</vt:lpstr>
      <vt:lpstr>What are your issues? at school…</vt:lpstr>
      <vt:lpstr>What are your issues? In your community….</vt:lpstr>
      <vt:lpstr>What are your Issues?</vt:lpstr>
      <vt:lpstr>Decide on a Group issue</vt:lpstr>
      <vt:lpstr>Identify the root cause</vt:lpstr>
      <vt:lpstr>Imagine the possibilities</vt:lpstr>
      <vt:lpstr>Ideas for action! Be bold</vt:lpstr>
      <vt:lpstr>Project ideas- examples</vt:lpstr>
      <vt:lpstr>Project ideas- examples</vt:lpstr>
      <vt:lpstr>Action!</vt:lpstr>
      <vt:lpstr>Global Act with impact awards</vt:lpstr>
      <vt:lpstr>Further projects on the SDgs</vt:lpstr>
      <vt:lpstr>Goal 1: No poverty</vt:lpstr>
      <vt:lpstr>Goal 2 Zero hunger</vt:lpstr>
      <vt:lpstr>Goal 3 Good health and wellbeing</vt:lpstr>
      <vt:lpstr>Goal 4 Quality education</vt:lpstr>
      <vt:lpstr>Goal 5 Gender equality</vt:lpstr>
      <vt:lpstr>Goal 6 Clean water and sanitation</vt:lpstr>
      <vt:lpstr>Goal 7 Affordable and clean energy</vt:lpstr>
      <vt:lpstr>Goal 8 Decent work and economic growth </vt:lpstr>
      <vt:lpstr>Goal 9 Industry, innovation and infrastructure</vt:lpstr>
      <vt:lpstr>Goal 10 Reduced inequalities</vt:lpstr>
      <vt:lpstr>Goal 11 Sustainable cities and communities</vt:lpstr>
      <vt:lpstr>Goal 12 Responsible consumption and production</vt:lpstr>
      <vt:lpstr>Goal 13 Climate action</vt:lpstr>
      <vt:lpstr>Goal 14 Life below water</vt:lpstr>
      <vt:lpstr>Goal 15 Life on land</vt:lpstr>
      <vt:lpstr>Goal 16 Peace justice and strong institutions</vt:lpstr>
      <vt:lpstr>Goal 17 Partnership for the goals</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Development Goals</dc:title>
  <dc:creator>Παντελής</dc:creator>
  <cp:lastModifiedBy>Microsoft Office User</cp:lastModifiedBy>
  <cp:revision>54</cp:revision>
  <cp:lastPrinted>2018-04-23T08:10:06Z</cp:lastPrinted>
  <dcterms:created xsi:type="dcterms:W3CDTF">2017-06-01T09:16:02Z</dcterms:created>
  <dcterms:modified xsi:type="dcterms:W3CDTF">2018-05-23T12:33:00Z</dcterms:modified>
</cp:coreProperties>
</file>